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25" autoAdjust="0"/>
    <p:restoredTop sz="94660"/>
  </p:normalViewPr>
  <p:slideViewPr>
    <p:cSldViewPr snapToGrid="0">
      <p:cViewPr varScale="1">
        <p:scale>
          <a:sx n="63" d="100"/>
          <a:sy n="63" d="100"/>
        </p:scale>
        <p:origin x="8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372286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528883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935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931757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4850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13121317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804924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1714575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46519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FB4E93-050C-4E6D-8B8B-02F9CDD917AD}" type="datetimeFigureOut">
              <a:rPr lang="en-US" smtClean="0"/>
              <a:t>8/21/2020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405172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FB4E93-050C-4E6D-8B8B-02F9CDD917AD}" type="datetimeFigureOut">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70023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FB4E93-050C-4E6D-8B8B-02F9CDD917AD}" type="datetimeFigureOut">
              <a:rPr lang="en-US" smtClean="0"/>
              <a:t>8/21/2020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915813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DFB4E93-050C-4E6D-8B8B-02F9CDD917AD}" type="datetimeFigureOut">
              <a:rPr lang="en-US" smtClean="0"/>
              <a:t>8/21/2020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183901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B4E93-050C-4E6D-8B8B-02F9CDD917AD}" type="datetimeFigureOut">
              <a:rPr lang="en-US" smtClean="0"/>
              <a:t>8/21/2020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858276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FB4E93-050C-4E6D-8B8B-02F9CDD917AD}" type="datetimeFigureOut">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2397123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DFB4E93-050C-4E6D-8B8B-02F9CDD917AD}" type="datetimeFigureOut">
              <a:rPr lang="en-US" smtClean="0"/>
              <a:t>8/21/2020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E111FD-2FEE-4745-85C1-84E8B5DDA583}" type="slidenum">
              <a:rPr lang="en-US" smtClean="0"/>
              <a:t>‹#›</a:t>
            </a:fld>
            <a:endParaRPr lang="en-US"/>
          </a:p>
        </p:txBody>
      </p:sp>
    </p:spTree>
    <p:extLst>
      <p:ext uri="{BB962C8B-B14F-4D97-AF65-F5344CB8AC3E}">
        <p14:creationId xmlns:p14="http://schemas.microsoft.com/office/powerpoint/2010/main" val="385724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FB4E93-050C-4E6D-8B8B-02F9CDD917AD}" type="datetimeFigureOut">
              <a:rPr lang="en-US" smtClean="0"/>
              <a:t>8/21/2020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5E111FD-2FEE-4745-85C1-84E8B5DDA583}" type="slidenum">
              <a:rPr lang="en-US" smtClean="0"/>
              <a:t>‹#›</a:t>
            </a:fld>
            <a:endParaRPr lang="en-US"/>
          </a:p>
        </p:txBody>
      </p:sp>
    </p:spTree>
    <p:extLst>
      <p:ext uri="{BB962C8B-B14F-4D97-AF65-F5344CB8AC3E}">
        <p14:creationId xmlns:p14="http://schemas.microsoft.com/office/powerpoint/2010/main" val="61977416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oftwaretestinghelp.com/popular-bug-tracking-software/"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oftwaretestinghelp.com/atlassian-jira-tutorial-4/" TargetMode="External"/><Relationship Id="rId2" Type="http://schemas.openxmlformats.org/officeDocument/2006/relationships/hyperlink" Target="https://www.softwaretestinghelp.com/jira-bug-tracking/"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4221" y="646380"/>
            <a:ext cx="9144793" cy="4109041"/>
          </a:xfrm>
          <a:prstGeom prst="rect">
            <a:avLst/>
          </a:prstGeom>
        </p:spPr>
      </p:pic>
      <p:sp>
        <p:nvSpPr>
          <p:cNvPr id="6" name="Subtitle 2"/>
          <p:cNvSpPr>
            <a:spLocks noGrp="1"/>
          </p:cNvSpPr>
          <p:nvPr>
            <p:ph type="subTitle" idx="1"/>
          </p:nvPr>
        </p:nvSpPr>
        <p:spPr>
          <a:xfrm>
            <a:off x="581494" y="1874991"/>
            <a:ext cx="8659488" cy="1651817"/>
          </a:xfrm>
        </p:spPr>
        <p:txBody>
          <a:bodyPr>
            <a:noAutofit/>
          </a:bodyPr>
          <a:lstStyle/>
          <a:p>
            <a:r>
              <a:rPr lang="en-US" sz="4400" b="1" dirty="0" smtClean="0">
                <a:solidFill>
                  <a:schemeClr val="accent2">
                    <a:lumMod val="60000"/>
                    <a:lumOff val="40000"/>
                  </a:schemeClr>
                </a:solidFill>
              </a:rPr>
              <a:t>JIRA TOOL DEMO FOR DELIVERY EXCELLENCE TEAM</a:t>
            </a:r>
            <a:endParaRPr lang="en-US" sz="4400" b="1" dirty="0">
              <a:solidFill>
                <a:schemeClr val="accent2">
                  <a:lumMod val="60000"/>
                  <a:lumOff val="40000"/>
                </a:schemeClr>
              </a:solidFill>
            </a:endParaRPr>
          </a:p>
        </p:txBody>
      </p:sp>
    </p:spTree>
    <p:extLst>
      <p:ext uri="{BB962C8B-B14F-4D97-AF65-F5344CB8AC3E}">
        <p14:creationId xmlns:p14="http://schemas.microsoft.com/office/powerpoint/2010/main" val="10530204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989" y="180110"/>
            <a:ext cx="10946630" cy="6386946"/>
          </a:xfrm>
        </p:spPr>
        <p:txBody>
          <a:bodyPr/>
          <a:lstStyle/>
          <a:p>
            <a:pPr marL="0" indent="0">
              <a:buNone/>
            </a:pPr>
            <a:r>
              <a:rPr lang="en-US" sz="2400" b="1" i="1" dirty="0"/>
              <a:t>Firstly, Go to Administration-&gt;User </a:t>
            </a:r>
            <a:r>
              <a:rPr lang="en-US" sz="2400" b="1" i="1" dirty="0" smtClean="0"/>
              <a:t>Management:</a:t>
            </a:r>
            <a:r>
              <a:rPr lang="en-US" sz="2400" dirty="0"/>
              <a:t> </a:t>
            </a:r>
            <a:r>
              <a:rPr lang="en-US" sz="2400" b="1" dirty="0" smtClean="0"/>
              <a:t>There </a:t>
            </a:r>
            <a:r>
              <a:rPr lang="en-US" sz="2400" b="1" dirty="0"/>
              <a:t>are two ways to which you can add users to JIRA.</a:t>
            </a:r>
            <a:endParaRPr lang="en-US" sz="2400" dirty="0"/>
          </a:p>
          <a:p>
            <a:r>
              <a:rPr lang="en-US" sz="2400" dirty="0"/>
              <a:t>Create them manually.</a:t>
            </a:r>
          </a:p>
          <a:p>
            <a:r>
              <a:rPr lang="en-US" sz="2400" dirty="0"/>
              <a:t>Send an invite to join JIRA to a user’s email ID</a:t>
            </a:r>
          </a:p>
          <a:p>
            <a:pPr marL="0" indent="0">
              <a:buNone/>
            </a:pPr>
            <a:r>
              <a:rPr lang="en-US" sz="2400" b="1" dirty="0" smtClean="0"/>
              <a:t/>
            </a:r>
            <a:br>
              <a:rPr lang="en-US" sz="2400" b="1" dirty="0" smtClean="0"/>
            </a:br>
            <a:r>
              <a:rPr lang="en-US" sz="2400" b="1" dirty="0" smtClean="0"/>
              <a:t>Let </a:t>
            </a:r>
            <a:r>
              <a:rPr lang="en-US" sz="2400" b="1" dirty="0"/>
              <a:t>us look at creating manually in detail:</a:t>
            </a:r>
            <a:endParaRPr lang="en-US" sz="2400" dirty="0"/>
          </a:p>
          <a:p>
            <a:r>
              <a:rPr lang="en-US" sz="2400" b="1" dirty="0"/>
              <a:t>#1)</a:t>
            </a:r>
            <a:r>
              <a:rPr lang="en-US" sz="2400" dirty="0"/>
              <a:t> Click on Create User button in the below page</a:t>
            </a:r>
            <a:r>
              <a:rPr lang="en-US" sz="2400" dirty="0" smtClean="0"/>
              <a:t>:</a:t>
            </a:r>
          </a:p>
          <a:p>
            <a:pPr marL="0" indent="0">
              <a:buNone/>
            </a:pPr>
            <a:endParaRPr lang="en-US" sz="2400" dirty="0" smtClean="0"/>
          </a:p>
          <a:p>
            <a:pPr marL="0" indent="0">
              <a:buNone/>
            </a:pPr>
            <a:endParaRPr lang="en-US" sz="2400" dirty="0"/>
          </a:p>
          <a:p>
            <a:pPr marL="0" indent="0">
              <a:buNone/>
            </a:pPr>
            <a:endParaRPr lang="en-US" sz="2400" dirty="0"/>
          </a:p>
          <a:p>
            <a:pPr marL="0" indent="0">
              <a:buNone/>
            </a:pPr>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1472912" y="3547631"/>
            <a:ext cx="7029450" cy="3019425"/>
          </a:xfrm>
          <a:prstGeom prst="rect">
            <a:avLst/>
          </a:prstGeom>
        </p:spPr>
      </p:pic>
    </p:spTree>
    <p:extLst>
      <p:ext uri="{BB962C8B-B14F-4D97-AF65-F5344CB8AC3E}">
        <p14:creationId xmlns:p14="http://schemas.microsoft.com/office/powerpoint/2010/main" val="153744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96983"/>
            <a:ext cx="10960484" cy="6386944"/>
          </a:xfrm>
        </p:spPr>
        <p:txBody>
          <a:bodyPr>
            <a:normAutofit/>
          </a:bodyPr>
          <a:lstStyle/>
          <a:p>
            <a:pPr marL="0" indent="0">
              <a:buNone/>
            </a:pPr>
            <a:r>
              <a:rPr lang="en-US" sz="2400" b="1" dirty="0"/>
              <a:t>#2)</a:t>
            </a:r>
            <a:r>
              <a:rPr lang="en-US" sz="2400" dirty="0"/>
              <a:t> Enter the user details in the “Create New User” dialogue that opens up. In the below example I have entered only mandatory fields. The others are self-explanatory and can be set as required</a:t>
            </a:r>
            <a:r>
              <a:rPr lang="en-US" sz="2400" dirty="0" smtClean="0"/>
              <a:t>.</a:t>
            </a:r>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4219575" y="1524000"/>
            <a:ext cx="3752850" cy="3810000"/>
          </a:xfrm>
          <a:prstGeom prst="rect">
            <a:avLst/>
          </a:prstGeom>
        </p:spPr>
      </p:pic>
    </p:spTree>
    <p:extLst>
      <p:ext uri="{BB962C8B-B14F-4D97-AF65-F5344CB8AC3E}">
        <p14:creationId xmlns:p14="http://schemas.microsoft.com/office/powerpoint/2010/main" val="1312939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318655"/>
            <a:ext cx="10309321" cy="5722707"/>
          </a:xfrm>
        </p:spPr>
        <p:txBody>
          <a:bodyPr/>
          <a:lstStyle/>
          <a:p>
            <a:pPr marL="0" indent="0">
              <a:buNone/>
            </a:pPr>
            <a:r>
              <a:rPr lang="en-US" b="1" dirty="0"/>
              <a:t>#2)</a:t>
            </a:r>
            <a:r>
              <a:rPr lang="en-US" dirty="0"/>
              <a:t> Enter the user details in the “Create New User” dialogue that opens up. In the below example I have entered only mandatory fields. The others are self-explanatory and can be set as required</a:t>
            </a:r>
            <a:r>
              <a:rPr lang="en-US" dirty="0" smtClean="0"/>
              <a:t>.</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4219575" y="1524000"/>
            <a:ext cx="3752850" cy="3810000"/>
          </a:xfrm>
          <a:prstGeom prst="rect">
            <a:avLst/>
          </a:prstGeom>
        </p:spPr>
      </p:pic>
    </p:spTree>
    <p:extLst>
      <p:ext uri="{BB962C8B-B14F-4D97-AF65-F5344CB8AC3E}">
        <p14:creationId xmlns:p14="http://schemas.microsoft.com/office/powerpoint/2010/main" val="442213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63237"/>
            <a:ext cx="10600266" cy="5778126"/>
          </a:xfrm>
        </p:spPr>
        <p:txBody>
          <a:bodyPr>
            <a:normAutofit/>
          </a:bodyPr>
          <a:lstStyle/>
          <a:p>
            <a:pPr marL="0" indent="0">
              <a:buNone/>
            </a:pPr>
            <a:r>
              <a:rPr lang="en-US" sz="2400" dirty="0"/>
              <a:t>#3) On Clicking create, the user gets added and the following confirmation page comes up for the user</a:t>
            </a:r>
            <a:r>
              <a:rPr lang="en-US" sz="2400" dirty="0" smtClean="0"/>
              <a:t>.</a:t>
            </a:r>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2400" dirty="0"/>
              <a:t>An email is sent to the ID provided to the user with the information on how to set up a password that would enable the user to login and use JIRA.</a:t>
            </a:r>
          </a:p>
          <a:p>
            <a:pPr marL="0" indent="0">
              <a:buNone/>
            </a:pPr>
            <a:endParaRPr lang="en-US" sz="2400" dirty="0"/>
          </a:p>
        </p:txBody>
      </p:sp>
      <p:pic>
        <p:nvPicPr>
          <p:cNvPr id="4" name="Picture 3"/>
          <p:cNvPicPr>
            <a:picLocks noChangeAspect="1"/>
          </p:cNvPicPr>
          <p:nvPr/>
        </p:nvPicPr>
        <p:blipFill>
          <a:blip r:embed="rId2"/>
          <a:stretch>
            <a:fillRect/>
          </a:stretch>
        </p:blipFill>
        <p:spPr>
          <a:xfrm>
            <a:off x="1988992" y="1269423"/>
            <a:ext cx="6753225" cy="2933700"/>
          </a:xfrm>
          <a:prstGeom prst="rect">
            <a:avLst/>
          </a:prstGeom>
        </p:spPr>
      </p:pic>
    </p:spTree>
    <p:extLst>
      <p:ext uri="{BB962C8B-B14F-4D97-AF65-F5344CB8AC3E}">
        <p14:creationId xmlns:p14="http://schemas.microsoft.com/office/powerpoint/2010/main" val="957161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073" y="277091"/>
            <a:ext cx="10903527" cy="5764272"/>
          </a:xfrm>
        </p:spPr>
        <p:txBody>
          <a:bodyPr>
            <a:normAutofit/>
          </a:bodyPr>
          <a:lstStyle/>
          <a:p>
            <a:pPr marL="0" indent="0">
              <a:buNone/>
            </a:pPr>
            <a:r>
              <a:rPr lang="en-US" sz="2400" b="1" u="sng" dirty="0">
                <a:solidFill>
                  <a:schemeClr val="accent1"/>
                </a:solidFill>
              </a:rPr>
              <a:t>Editing A User</a:t>
            </a:r>
          </a:p>
          <a:p>
            <a:r>
              <a:rPr lang="en-US" sz="2400" b="1" dirty="0"/>
              <a:t>#1)</a:t>
            </a:r>
            <a:r>
              <a:rPr lang="en-US" sz="2400" dirty="0"/>
              <a:t> Go to the User Management -&gt; Users page. All the users available will be displayed. The top portion of this page contains a “Filter” section. This can be used to manipulate how/what user information needs to be displayed. You can choose to keep it empty, in which case it displays all the users available.</a:t>
            </a:r>
          </a:p>
          <a:p>
            <a:r>
              <a:rPr lang="en-US" sz="2400" b="1" dirty="0"/>
              <a:t>#2)</a:t>
            </a:r>
            <a:r>
              <a:rPr lang="en-US" sz="2400" dirty="0"/>
              <a:t> Below the filter is a list o fusers organized in a tabular form is displayed. </a:t>
            </a:r>
            <a:endParaRPr lang="en-US" sz="2400" dirty="0" smtClean="0"/>
          </a:p>
          <a:p>
            <a:pPr marL="0" indent="0">
              <a:buNone/>
            </a:pPr>
            <a:endParaRPr lang="en-US" sz="2400" dirty="0" smtClean="0"/>
          </a:p>
          <a:p>
            <a:pPr marL="0" indent="0">
              <a:buNone/>
            </a:pPr>
            <a:endParaRPr lang="en-US" sz="2400" dirty="0" smtClean="0"/>
          </a:p>
          <a:p>
            <a:endParaRPr lang="en-US" sz="2400" dirty="0"/>
          </a:p>
          <a:p>
            <a:endParaRPr lang="en-US" sz="2400" dirty="0" smtClean="0"/>
          </a:p>
          <a:p>
            <a:pPr marL="0" indent="0">
              <a:buNone/>
            </a:pPr>
            <a:endParaRPr lang="en-US" sz="2400" dirty="0" smtClean="0"/>
          </a:p>
          <a:p>
            <a:pPr marL="0" indent="0">
              <a:buNone/>
            </a:pPr>
            <a:endParaRPr lang="en-US" sz="2400" dirty="0"/>
          </a:p>
          <a:p>
            <a:pPr marL="0" indent="0">
              <a:buNone/>
            </a:pPr>
            <a:endParaRPr lang="en-US" sz="2400" dirty="0"/>
          </a:p>
        </p:txBody>
      </p:sp>
      <p:pic>
        <p:nvPicPr>
          <p:cNvPr id="2" name="Picture 1"/>
          <p:cNvPicPr>
            <a:picLocks noChangeAspect="1"/>
          </p:cNvPicPr>
          <p:nvPr/>
        </p:nvPicPr>
        <p:blipFill>
          <a:blip r:embed="rId2"/>
          <a:stretch>
            <a:fillRect/>
          </a:stretch>
        </p:blipFill>
        <p:spPr>
          <a:xfrm>
            <a:off x="2370859" y="3574388"/>
            <a:ext cx="5981700" cy="2466975"/>
          </a:xfrm>
          <a:prstGeom prst="rect">
            <a:avLst/>
          </a:prstGeom>
        </p:spPr>
      </p:pic>
    </p:spTree>
    <p:extLst>
      <p:ext uri="{BB962C8B-B14F-4D97-AF65-F5344CB8AC3E}">
        <p14:creationId xmlns:p14="http://schemas.microsoft.com/office/powerpoint/2010/main" val="107374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491" y="249382"/>
            <a:ext cx="10903527" cy="5764272"/>
          </a:xfrm>
        </p:spPr>
        <p:txBody>
          <a:bodyPr>
            <a:normAutofit/>
          </a:bodyPr>
          <a:lstStyle/>
          <a:p>
            <a:pPr marL="0" indent="0">
              <a:buNone/>
            </a:pPr>
            <a:endParaRPr lang="en-US" sz="2400" dirty="0"/>
          </a:p>
          <a:p>
            <a:pPr marL="0" indent="0">
              <a:buNone/>
            </a:pPr>
            <a:endParaRPr lang="en-US" sz="2400" dirty="0"/>
          </a:p>
        </p:txBody>
      </p:sp>
      <p:sp>
        <p:nvSpPr>
          <p:cNvPr id="8" name="TextBox 7"/>
          <p:cNvSpPr txBox="1"/>
          <p:nvPr/>
        </p:nvSpPr>
        <p:spPr>
          <a:xfrm>
            <a:off x="100013" y="1"/>
            <a:ext cx="11233005" cy="6740307"/>
          </a:xfrm>
          <a:prstGeom prst="rect">
            <a:avLst/>
          </a:prstGeom>
          <a:noFill/>
        </p:spPr>
        <p:txBody>
          <a:bodyPr wrap="square" rtlCol="0">
            <a:spAutoFit/>
          </a:bodyPr>
          <a:lstStyle/>
          <a:p>
            <a:r>
              <a:rPr lang="en-US" sz="2400" b="1" dirty="0"/>
              <a:t>#3)</a:t>
            </a:r>
            <a:r>
              <a:rPr lang="en-US" sz="2400" dirty="0"/>
              <a:t> Note the “Edit” link in the “Operations” </a:t>
            </a:r>
            <a:endParaRPr lang="en-US" sz="2400" dirty="0" smtClean="0"/>
          </a:p>
          <a:p>
            <a:r>
              <a:rPr lang="en-US" sz="2400" dirty="0" smtClean="0"/>
              <a:t>column</a:t>
            </a:r>
            <a:r>
              <a:rPr lang="en-US" sz="2400" dirty="0"/>
              <a:t>. </a:t>
            </a:r>
          </a:p>
          <a:p>
            <a:r>
              <a:rPr lang="en-US" sz="2400" dirty="0" smtClean="0"/>
              <a:t>Click </a:t>
            </a:r>
            <a:r>
              <a:rPr lang="en-US" sz="2400" dirty="0"/>
              <a:t>on the corresponding “Edit” link for the </a:t>
            </a:r>
            <a:endParaRPr lang="en-US" sz="2400" dirty="0" smtClean="0"/>
          </a:p>
          <a:p>
            <a:r>
              <a:rPr lang="en-US" sz="2400" dirty="0" smtClean="0"/>
              <a:t>user whose information </a:t>
            </a:r>
            <a:r>
              <a:rPr lang="en-US" sz="2400" dirty="0"/>
              <a:t>is to be </a:t>
            </a:r>
            <a:r>
              <a:rPr lang="en-US" sz="2400" dirty="0" smtClean="0"/>
              <a:t>modified.</a:t>
            </a:r>
          </a:p>
          <a:p>
            <a:endParaRPr lang="en-US" sz="2400" dirty="0"/>
          </a:p>
          <a:p>
            <a:r>
              <a:rPr lang="en-US" sz="2400" dirty="0" smtClean="0"/>
              <a:t>You </a:t>
            </a:r>
            <a:r>
              <a:rPr lang="en-US" sz="2400" dirty="0"/>
              <a:t>will be able to change </a:t>
            </a:r>
            <a:endParaRPr lang="en-US" sz="2400" dirty="0" smtClean="0"/>
          </a:p>
          <a:p>
            <a:r>
              <a:rPr lang="en-US" sz="2400" dirty="0" smtClean="0"/>
              <a:t>the </a:t>
            </a:r>
            <a:r>
              <a:rPr lang="en-US" sz="2400" dirty="0"/>
              <a:t>following profile information</a:t>
            </a:r>
            <a:r>
              <a:rPr lang="en-US" sz="2400" dirty="0" smtClean="0"/>
              <a:t>.</a:t>
            </a:r>
          </a:p>
          <a:p>
            <a:endParaRPr lang="en-US" b="1" dirty="0" smtClean="0">
              <a:solidFill>
                <a:schemeClr val="accent1"/>
              </a:solidFill>
            </a:endParaRPr>
          </a:p>
          <a:p>
            <a:r>
              <a:rPr lang="en-US" sz="2400" b="1" dirty="0" smtClean="0">
                <a:solidFill>
                  <a:schemeClr val="accent1"/>
                </a:solidFill>
              </a:rPr>
              <a:t>Delete </a:t>
            </a:r>
            <a:r>
              <a:rPr lang="en-US" sz="2400" b="1" dirty="0">
                <a:solidFill>
                  <a:schemeClr val="accent1"/>
                </a:solidFill>
              </a:rPr>
              <a:t>A User</a:t>
            </a:r>
          </a:p>
          <a:p>
            <a:endParaRPr lang="en-US" sz="2400" dirty="0" smtClean="0"/>
          </a:p>
          <a:p>
            <a:r>
              <a:rPr lang="en-US" sz="2400" dirty="0" smtClean="0"/>
              <a:t>Choose </a:t>
            </a:r>
            <a:r>
              <a:rPr lang="en-US" sz="2400" dirty="0"/>
              <a:t>the “Delete” link corresponding to the user </a:t>
            </a:r>
            <a:endParaRPr lang="en-US" sz="2400" dirty="0" smtClean="0"/>
          </a:p>
          <a:p>
            <a:r>
              <a:rPr lang="en-US" sz="2400" dirty="0" smtClean="0"/>
              <a:t>you </a:t>
            </a:r>
            <a:r>
              <a:rPr lang="en-US" sz="2400" dirty="0"/>
              <a:t>would like deleted from JIRA. </a:t>
            </a:r>
            <a:endParaRPr lang="en-US" sz="2400" dirty="0" smtClean="0"/>
          </a:p>
          <a:p>
            <a:endParaRPr lang="en-US" sz="2400" dirty="0" smtClean="0"/>
          </a:p>
          <a:p>
            <a:r>
              <a:rPr lang="en-US" sz="2400" dirty="0" smtClean="0"/>
              <a:t>The </a:t>
            </a:r>
            <a:r>
              <a:rPr lang="en-US" sz="2400" dirty="0"/>
              <a:t>following confirmation message is displayed </a:t>
            </a:r>
            <a:endParaRPr lang="en-US" sz="2400" dirty="0" smtClean="0"/>
          </a:p>
          <a:p>
            <a:r>
              <a:rPr lang="en-US" sz="2400" dirty="0" smtClean="0"/>
              <a:t>And you </a:t>
            </a:r>
            <a:r>
              <a:rPr lang="en-US" sz="2400" dirty="0"/>
              <a:t>can choose to delete a user or </a:t>
            </a:r>
            <a:endParaRPr lang="en-US" sz="2400" dirty="0" smtClean="0"/>
          </a:p>
          <a:p>
            <a:r>
              <a:rPr lang="en-US" sz="2400" dirty="0" smtClean="0"/>
              <a:t>cancel </a:t>
            </a:r>
            <a:r>
              <a:rPr lang="en-US" sz="2400" dirty="0"/>
              <a:t>the operation</a:t>
            </a:r>
            <a:r>
              <a:rPr lang="en-US" sz="2400" dirty="0" smtClean="0"/>
              <a:t>.</a:t>
            </a:r>
          </a:p>
          <a:p>
            <a:endParaRPr lang="en-US" dirty="0"/>
          </a:p>
          <a:p>
            <a:endParaRPr lang="en-US" dirty="0"/>
          </a:p>
          <a:p>
            <a:endParaRPr lang="en-US" dirty="0"/>
          </a:p>
        </p:txBody>
      </p:sp>
      <p:pic>
        <p:nvPicPr>
          <p:cNvPr id="9" name="Picture 8"/>
          <p:cNvPicPr>
            <a:picLocks noChangeAspect="1"/>
          </p:cNvPicPr>
          <p:nvPr/>
        </p:nvPicPr>
        <p:blipFill>
          <a:blip r:embed="rId2"/>
          <a:stretch>
            <a:fillRect/>
          </a:stretch>
        </p:blipFill>
        <p:spPr>
          <a:xfrm>
            <a:off x="7310437" y="116856"/>
            <a:ext cx="4714875" cy="2000250"/>
          </a:xfrm>
          <a:prstGeom prst="rect">
            <a:avLst/>
          </a:prstGeom>
        </p:spPr>
      </p:pic>
      <p:pic>
        <p:nvPicPr>
          <p:cNvPr id="10" name="Picture 9"/>
          <p:cNvPicPr>
            <a:picLocks noChangeAspect="1"/>
          </p:cNvPicPr>
          <p:nvPr/>
        </p:nvPicPr>
        <p:blipFill>
          <a:blip r:embed="rId3"/>
          <a:stretch>
            <a:fillRect/>
          </a:stretch>
        </p:blipFill>
        <p:spPr>
          <a:xfrm>
            <a:off x="7310436" y="3000822"/>
            <a:ext cx="4714875" cy="2342703"/>
          </a:xfrm>
          <a:prstGeom prst="rect">
            <a:avLst/>
          </a:prstGeom>
        </p:spPr>
      </p:pic>
    </p:spTree>
    <p:extLst>
      <p:ext uri="{BB962C8B-B14F-4D97-AF65-F5344CB8AC3E}">
        <p14:creationId xmlns:p14="http://schemas.microsoft.com/office/powerpoint/2010/main" val="2943258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5859" y="171450"/>
            <a:ext cx="11381316" cy="6486525"/>
          </a:xfrm>
        </p:spPr>
        <p:txBody>
          <a:bodyPr>
            <a:normAutofit fontScale="70000" lnSpcReduction="20000"/>
          </a:bodyPr>
          <a:lstStyle/>
          <a:p>
            <a:pPr marL="0" indent="0">
              <a:buNone/>
            </a:pPr>
            <a:r>
              <a:rPr lang="en-US" sz="3400" b="1" u="sng" dirty="0">
                <a:solidFill>
                  <a:schemeClr val="accent1"/>
                </a:solidFill>
              </a:rPr>
              <a:t>The Best Features Of JIRA Bug Tracking Tool</a:t>
            </a:r>
          </a:p>
          <a:p>
            <a:pPr marL="0" indent="0">
              <a:buNone/>
            </a:pPr>
            <a:r>
              <a:rPr lang="en-US" sz="3400" dirty="0"/>
              <a:t>#1) JIRA treats all work inside it as an Issue</a:t>
            </a:r>
          </a:p>
          <a:p>
            <a:r>
              <a:rPr lang="en-US" sz="3400" dirty="0"/>
              <a:t>So, in JIRA to create a defect would be to create an issue of </a:t>
            </a:r>
            <a:r>
              <a:rPr lang="en-US" sz="3400" dirty="0" smtClean="0"/>
              <a:t>the</a:t>
            </a:r>
          </a:p>
          <a:p>
            <a:pPr marL="0" indent="0">
              <a:buNone/>
            </a:pPr>
            <a:r>
              <a:rPr lang="en-US" sz="3400" dirty="0" smtClean="0"/>
              <a:t> </a:t>
            </a:r>
            <a:r>
              <a:rPr lang="en-US" sz="3400" dirty="0"/>
              <a:t>type “</a:t>
            </a:r>
            <a:r>
              <a:rPr lang="en-US" sz="3400" b="1" dirty="0"/>
              <a:t>Bug</a:t>
            </a:r>
            <a:r>
              <a:rPr lang="en-US" sz="3400" dirty="0" smtClean="0"/>
              <a:t>”.</a:t>
            </a:r>
          </a:p>
          <a:p>
            <a:pPr marL="0" indent="0">
              <a:buNone/>
            </a:pPr>
            <a:endParaRPr lang="en-US" sz="3400" dirty="0" smtClean="0"/>
          </a:p>
          <a:p>
            <a:pPr marL="0" indent="0">
              <a:buNone/>
            </a:pPr>
            <a:r>
              <a:rPr lang="en-US" sz="3400" dirty="0"/>
              <a:t>#2) Defect reporting needs the following information recorded for every issue:</a:t>
            </a:r>
          </a:p>
          <a:p>
            <a:pPr>
              <a:buFont typeface="Wingdings" panose="05000000000000000000" pitchFamily="2" charset="2"/>
              <a:buChar char="Ø"/>
            </a:pPr>
            <a:r>
              <a:rPr lang="en-US" sz="3400" dirty="0"/>
              <a:t>Defect ID</a:t>
            </a:r>
          </a:p>
          <a:p>
            <a:pPr>
              <a:buFont typeface="Wingdings" panose="05000000000000000000" pitchFamily="2" charset="2"/>
              <a:buChar char="Ø"/>
            </a:pPr>
            <a:r>
              <a:rPr lang="en-US" sz="3400" dirty="0"/>
              <a:t>Defect title</a:t>
            </a:r>
          </a:p>
          <a:p>
            <a:pPr>
              <a:buFont typeface="Wingdings" panose="05000000000000000000" pitchFamily="2" charset="2"/>
              <a:buChar char="Ø"/>
            </a:pPr>
            <a:r>
              <a:rPr lang="en-US" sz="3400" dirty="0"/>
              <a:t>Defect description (steps to reproduce)</a:t>
            </a:r>
          </a:p>
          <a:p>
            <a:pPr>
              <a:buFont typeface="Wingdings" panose="05000000000000000000" pitchFamily="2" charset="2"/>
              <a:buChar char="Ø"/>
            </a:pPr>
            <a:r>
              <a:rPr lang="en-US" sz="3400" dirty="0"/>
              <a:t>Environment information</a:t>
            </a:r>
          </a:p>
          <a:p>
            <a:pPr>
              <a:buFont typeface="Wingdings" panose="05000000000000000000" pitchFamily="2" charset="2"/>
              <a:buChar char="Ø"/>
            </a:pPr>
            <a:r>
              <a:rPr lang="en-US" sz="3400" dirty="0"/>
              <a:t>Screenshot(attachment)</a:t>
            </a:r>
          </a:p>
          <a:p>
            <a:pPr>
              <a:buFont typeface="Wingdings" panose="05000000000000000000" pitchFamily="2" charset="2"/>
              <a:buChar char="Ø"/>
            </a:pPr>
            <a:r>
              <a:rPr lang="en-US" sz="3400" dirty="0"/>
              <a:t>Severity</a:t>
            </a:r>
          </a:p>
          <a:p>
            <a:pPr>
              <a:buFont typeface="Wingdings" panose="05000000000000000000" pitchFamily="2" charset="2"/>
              <a:buChar char="Ø"/>
            </a:pPr>
            <a:r>
              <a:rPr lang="en-US" sz="3400" dirty="0"/>
              <a:t>Assign it to someone</a:t>
            </a:r>
          </a:p>
          <a:p>
            <a:pPr>
              <a:buFont typeface="Wingdings" panose="05000000000000000000" pitchFamily="2" charset="2"/>
              <a:buChar char="Ø"/>
            </a:pPr>
            <a:r>
              <a:rPr lang="en-US" sz="3400" b="1" dirty="0"/>
              <a:t>Status-</a:t>
            </a:r>
            <a:r>
              <a:rPr lang="en-US" sz="3400" dirty="0"/>
              <a:t> All the statuses in the bug life cycle</a:t>
            </a:r>
          </a:p>
          <a:p>
            <a:pPr>
              <a:buFont typeface="Wingdings" panose="05000000000000000000" pitchFamily="2" charset="2"/>
              <a:buChar char="Ø"/>
            </a:pPr>
            <a:r>
              <a:rPr lang="en-US" sz="3400" dirty="0"/>
              <a:t>All the options are available to be able to create a defect effectively.</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8201025" y="171450"/>
            <a:ext cx="3990975" cy="1428750"/>
          </a:xfrm>
          <a:prstGeom prst="rect">
            <a:avLst/>
          </a:prstGeom>
        </p:spPr>
      </p:pic>
    </p:spTree>
    <p:extLst>
      <p:ext uri="{BB962C8B-B14F-4D97-AF65-F5344CB8AC3E}">
        <p14:creationId xmlns:p14="http://schemas.microsoft.com/office/powerpoint/2010/main" val="3935013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create a defec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206" y="414338"/>
            <a:ext cx="5695950" cy="4171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63506" y="642938"/>
            <a:ext cx="5728494" cy="4154984"/>
          </a:xfrm>
          <a:prstGeom prst="rect">
            <a:avLst/>
          </a:prstGeom>
          <a:noFill/>
        </p:spPr>
        <p:txBody>
          <a:bodyPr wrap="square" rtlCol="0">
            <a:spAutoFit/>
          </a:bodyPr>
          <a:lstStyle/>
          <a:p>
            <a:r>
              <a:rPr lang="en-US" sz="2400" dirty="0"/>
              <a:t>The two fields you are not seeing here are:</a:t>
            </a:r>
          </a:p>
          <a:p>
            <a:endParaRPr lang="en-US" sz="2400" dirty="0"/>
          </a:p>
          <a:p>
            <a:r>
              <a:rPr lang="en-US" sz="2400" dirty="0"/>
              <a:t>Defect ID</a:t>
            </a:r>
          </a:p>
          <a:p>
            <a:r>
              <a:rPr lang="en-US" sz="2400" dirty="0"/>
              <a:t>Status</a:t>
            </a:r>
          </a:p>
          <a:p>
            <a:r>
              <a:rPr lang="en-US" sz="2400" dirty="0" smtClean="0"/>
              <a:t/>
            </a:r>
            <a:br>
              <a:rPr lang="en-US" sz="2400" dirty="0" smtClean="0"/>
            </a:br>
            <a:r>
              <a:rPr lang="en-US" sz="2400" dirty="0" smtClean="0"/>
              <a:t>These </a:t>
            </a:r>
            <a:r>
              <a:rPr lang="en-US" sz="2400" dirty="0"/>
              <a:t>two fields are auto-created by JIRA. All issues will have a unique ID assigned to them by JIRA. Status of all issues is “To-Do” or “New” in JIRA by default on creating a bug.</a:t>
            </a:r>
          </a:p>
        </p:txBody>
      </p:sp>
    </p:spTree>
    <p:extLst>
      <p:ext uri="{BB962C8B-B14F-4D97-AF65-F5344CB8AC3E}">
        <p14:creationId xmlns:p14="http://schemas.microsoft.com/office/powerpoint/2010/main" val="5057203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677863" y="257175"/>
            <a:ext cx="11380787" cy="6143625"/>
          </a:xfrm>
        </p:spPr>
        <p:txBody>
          <a:bodyPr>
            <a:normAutofit fontScale="92500" lnSpcReduction="20000"/>
          </a:bodyPr>
          <a:lstStyle/>
          <a:p>
            <a:pPr marL="0" indent="0">
              <a:buNone/>
            </a:pPr>
            <a:r>
              <a:rPr lang="en-US" sz="2400" b="1" u="sng" dirty="0">
                <a:solidFill>
                  <a:schemeClr val="accent1"/>
                </a:solidFill>
              </a:rPr>
              <a:t>#3) Defect Life Cycle:</a:t>
            </a:r>
          </a:p>
          <a:p>
            <a:r>
              <a:rPr lang="en-US" sz="2400" dirty="0"/>
              <a:t>All bug life cycle statuses as in </a:t>
            </a:r>
            <a:r>
              <a:rPr lang="en-US" sz="2400" dirty="0" smtClean="0"/>
              <a:t>any </a:t>
            </a:r>
            <a:r>
              <a:rPr lang="en-US" sz="2400" dirty="0"/>
              <a:t>other </a:t>
            </a:r>
            <a:r>
              <a:rPr lang="en-US" sz="2400" dirty="0">
                <a:hlinkClick r:id="rId2"/>
              </a:rPr>
              <a:t>popular bug tracker</a:t>
            </a:r>
            <a:r>
              <a:rPr lang="en-US" sz="2400" dirty="0" smtClean="0"/>
              <a:t>)</a:t>
            </a:r>
          </a:p>
          <a:p>
            <a:pPr marL="0" indent="0">
              <a:buNone/>
            </a:pPr>
            <a:r>
              <a:rPr lang="en-US" sz="2400" dirty="0" smtClean="0"/>
              <a:t> </a:t>
            </a:r>
            <a:r>
              <a:rPr lang="en-US" sz="2400" dirty="0"/>
              <a:t>can be accomplished here too</a:t>
            </a:r>
            <a:r>
              <a:rPr lang="en-US" sz="2400" dirty="0" smtClean="0"/>
              <a:t>:</a:t>
            </a:r>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smtClean="0"/>
          </a:p>
          <a:p>
            <a:pPr marL="0" indent="0">
              <a:buNone/>
            </a:pPr>
            <a:r>
              <a:rPr lang="en-US" sz="2400" dirty="0" smtClean="0"/>
              <a:t/>
            </a:r>
            <a:br>
              <a:rPr lang="en-US" sz="2400" dirty="0" smtClean="0"/>
            </a:br>
            <a:r>
              <a:rPr lang="en-US" sz="2400" b="1" u="sng" dirty="0">
                <a:solidFill>
                  <a:schemeClr val="accent1"/>
                </a:solidFill>
              </a:rPr>
              <a:t>#4) Comments and collaboration with the Dev Team</a:t>
            </a:r>
          </a:p>
          <a:p>
            <a:r>
              <a:rPr lang="en-US" sz="2400" dirty="0"/>
              <a:t>Every issue, its updates, people assignment, comments received from the Dev team – everything is tracked in JIRA under the activity log.</a:t>
            </a:r>
          </a:p>
          <a:p>
            <a:r>
              <a:rPr lang="en-US" sz="2400" dirty="0"/>
              <a:t>This allows for better visibility and collaboration with the development teams:</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t>    </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8543924" y="28575"/>
            <a:ext cx="2900363" cy="3362325"/>
          </a:xfrm>
          <a:prstGeom prst="rect">
            <a:avLst/>
          </a:prstGeom>
        </p:spPr>
      </p:pic>
      <p:pic>
        <p:nvPicPr>
          <p:cNvPr id="9" name="Picture 8"/>
          <p:cNvPicPr>
            <a:picLocks noChangeAspect="1"/>
          </p:cNvPicPr>
          <p:nvPr/>
        </p:nvPicPr>
        <p:blipFill>
          <a:blip r:embed="rId4"/>
          <a:stretch>
            <a:fillRect/>
          </a:stretch>
        </p:blipFill>
        <p:spPr>
          <a:xfrm>
            <a:off x="3409949" y="4905375"/>
            <a:ext cx="3948114" cy="1333500"/>
          </a:xfrm>
          <a:prstGeom prst="rect">
            <a:avLst/>
          </a:prstGeom>
        </p:spPr>
      </p:pic>
    </p:spTree>
    <p:extLst>
      <p:ext uri="{BB962C8B-B14F-4D97-AF65-F5344CB8AC3E}">
        <p14:creationId xmlns:p14="http://schemas.microsoft.com/office/powerpoint/2010/main" val="3991482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75" y="142875"/>
            <a:ext cx="11472863" cy="6286500"/>
          </a:xfrm>
        </p:spPr>
        <p:txBody>
          <a:bodyPr/>
          <a:lstStyle/>
          <a:p>
            <a:pPr marL="0" indent="0">
              <a:buNone/>
            </a:pPr>
            <a:r>
              <a:rPr lang="en-US" sz="2400" b="1" u="sng" dirty="0">
                <a:solidFill>
                  <a:schemeClr val="accent1"/>
                </a:solidFill>
              </a:rPr>
              <a:t>#5) Linking the defect to a requirement to enable traceability</a:t>
            </a:r>
          </a:p>
          <a:p>
            <a:pPr marL="0" indent="0">
              <a:buNone/>
            </a:pPr>
            <a:r>
              <a:rPr lang="en-US" sz="2400" dirty="0"/>
              <a:t>Link option in the JIRA issue fields lets you </a:t>
            </a:r>
            <a:r>
              <a:rPr lang="en-US" sz="2400" dirty="0" smtClean="0"/>
              <a:t>link </a:t>
            </a:r>
            <a:r>
              <a:rPr lang="en-US" sz="2400" dirty="0"/>
              <a:t>a particular issue to another one. </a:t>
            </a:r>
            <a:endParaRPr lang="en-US" dirty="0"/>
          </a:p>
          <a:p>
            <a:pPr marL="0" indent="0">
              <a:buNone/>
            </a:pPr>
            <a:r>
              <a:rPr lang="en-US" dirty="0" smtClean="0"/>
              <a:t>  </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sz="2400" dirty="0"/>
              <a:t>The resulting links will </a:t>
            </a:r>
            <a:r>
              <a:rPr lang="en-US" sz="2400" dirty="0" smtClean="0"/>
              <a:t>appear </a:t>
            </a:r>
            <a:r>
              <a:rPr lang="en-US" sz="2400" dirty="0"/>
              <a:t>in the issue details page as below</a:t>
            </a:r>
            <a:r>
              <a:rPr lang="en-US" sz="2400" dirty="0" smtClean="0"/>
              <a:t>:</a:t>
            </a:r>
          </a:p>
          <a:p>
            <a:pPr marL="0" indent="0">
              <a:buNone/>
            </a:pPr>
            <a:endParaRPr lang="en-US" sz="2400" dirty="0" smtClean="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2657476" y="1171575"/>
            <a:ext cx="5057774" cy="2914650"/>
          </a:xfrm>
          <a:prstGeom prst="rect">
            <a:avLst/>
          </a:prstGeom>
        </p:spPr>
      </p:pic>
      <p:pic>
        <p:nvPicPr>
          <p:cNvPr id="5" name="Picture 4"/>
          <p:cNvPicPr>
            <a:picLocks noChangeAspect="1"/>
          </p:cNvPicPr>
          <p:nvPr/>
        </p:nvPicPr>
        <p:blipFill>
          <a:blip r:embed="rId3"/>
          <a:stretch>
            <a:fillRect/>
          </a:stretch>
        </p:blipFill>
        <p:spPr>
          <a:xfrm>
            <a:off x="2395538" y="5114925"/>
            <a:ext cx="5719762" cy="847725"/>
          </a:xfrm>
          <a:prstGeom prst="rect">
            <a:avLst/>
          </a:prstGeom>
        </p:spPr>
      </p:pic>
    </p:spTree>
    <p:extLst>
      <p:ext uri="{BB962C8B-B14F-4D97-AF65-F5344CB8AC3E}">
        <p14:creationId xmlns:p14="http://schemas.microsoft.com/office/powerpoint/2010/main" val="2155163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96668" cy="1320800"/>
          </a:xfrm>
        </p:spPr>
        <p:txBody>
          <a:bodyPr/>
          <a:lstStyle/>
          <a:p>
            <a:r>
              <a:rPr lang="en-US" b="1" dirty="0" smtClean="0">
                <a:solidFill>
                  <a:schemeClr val="tx1"/>
                </a:solidFill>
              </a:rPr>
              <a:t>Table of Contents</a:t>
            </a:r>
            <a:endParaRPr lang="en-US" b="1" dirty="0">
              <a:solidFill>
                <a:schemeClr val="tx1"/>
              </a:solidFill>
            </a:endParaRPr>
          </a:p>
        </p:txBody>
      </p:sp>
      <p:sp>
        <p:nvSpPr>
          <p:cNvPr id="3" name="Content Placeholder 2"/>
          <p:cNvSpPr>
            <a:spLocks noGrp="1"/>
          </p:cNvSpPr>
          <p:nvPr>
            <p:ph idx="1"/>
          </p:nvPr>
        </p:nvSpPr>
        <p:spPr>
          <a:xfrm>
            <a:off x="441806" y="965200"/>
            <a:ext cx="11182157" cy="5435600"/>
          </a:xfrm>
        </p:spPr>
        <p:txBody>
          <a:bodyPr>
            <a:noAutofit/>
          </a:bodyPr>
          <a:lstStyle/>
          <a:p>
            <a:pPr marL="0" indent="0">
              <a:buNone/>
            </a:pPr>
            <a:r>
              <a:rPr lang="en-US" sz="2400" b="1" dirty="0">
                <a:solidFill>
                  <a:schemeClr val="accent1"/>
                </a:solidFill>
              </a:rPr>
              <a:t>a.       Key Capabilities &amp; terminologies of JIRA</a:t>
            </a:r>
          </a:p>
          <a:p>
            <a:pPr marL="0" indent="0">
              <a:buNone/>
            </a:pPr>
            <a:r>
              <a:rPr lang="en-US" sz="2400" b="1" dirty="0" smtClean="0">
                <a:solidFill>
                  <a:schemeClr val="accent1"/>
                </a:solidFill>
              </a:rPr>
              <a:t>b</a:t>
            </a:r>
            <a:r>
              <a:rPr lang="en-US" sz="2400" b="1" dirty="0">
                <a:solidFill>
                  <a:schemeClr val="accent1"/>
                </a:solidFill>
              </a:rPr>
              <a:t>.       JIRA Project creation and setup</a:t>
            </a:r>
          </a:p>
          <a:p>
            <a:pPr marL="0" indent="0">
              <a:buNone/>
            </a:pPr>
            <a:r>
              <a:rPr lang="en-US" sz="2400" b="1" dirty="0" smtClean="0">
                <a:solidFill>
                  <a:schemeClr val="accent1"/>
                </a:solidFill>
              </a:rPr>
              <a:t>c</a:t>
            </a:r>
            <a:r>
              <a:rPr lang="en-US" sz="2400" b="1" dirty="0">
                <a:solidFill>
                  <a:schemeClr val="accent1"/>
                </a:solidFill>
              </a:rPr>
              <a:t>.       SCRUM Template - Configuration | Planning | Tracking | Reporting</a:t>
            </a:r>
          </a:p>
          <a:p>
            <a:pPr marL="0" indent="0">
              <a:buNone/>
            </a:pPr>
            <a:r>
              <a:rPr lang="en-US" sz="2400" b="1" dirty="0" smtClean="0">
                <a:solidFill>
                  <a:schemeClr val="accent1"/>
                </a:solidFill>
              </a:rPr>
              <a:t>d</a:t>
            </a:r>
            <a:r>
              <a:rPr lang="en-US" sz="2400" b="1" dirty="0">
                <a:solidFill>
                  <a:schemeClr val="accent1"/>
                </a:solidFill>
              </a:rPr>
              <a:t>.       Issue Type - Attribute , Basic work flow configuration</a:t>
            </a:r>
          </a:p>
          <a:p>
            <a:pPr marL="0" indent="0">
              <a:buNone/>
            </a:pPr>
            <a:r>
              <a:rPr lang="en-US" sz="2400" b="1" dirty="0" smtClean="0">
                <a:solidFill>
                  <a:schemeClr val="accent1"/>
                </a:solidFill>
              </a:rPr>
              <a:t>e</a:t>
            </a:r>
            <a:r>
              <a:rPr lang="en-US" sz="2400" b="1" dirty="0">
                <a:solidFill>
                  <a:schemeClr val="accent1"/>
                </a:solidFill>
              </a:rPr>
              <a:t>.       Basic Automation Rules</a:t>
            </a:r>
          </a:p>
          <a:p>
            <a:pPr marL="0" indent="0">
              <a:buNone/>
            </a:pPr>
            <a:r>
              <a:rPr lang="en-US" sz="2400" b="1" dirty="0" smtClean="0">
                <a:solidFill>
                  <a:schemeClr val="accent1"/>
                </a:solidFill>
              </a:rPr>
              <a:t>f</a:t>
            </a:r>
            <a:r>
              <a:rPr lang="en-US" sz="2400" b="1" dirty="0">
                <a:solidFill>
                  <a:schemeClr val="accent1"/>
                </a:solidFill>
              </a:rPr>
              <a:t>.        BOARD creation, Backlog grooming and Planning</a:t>
            </a:r>
          </a:p>
          <a:p>
            <a:pPr marL="0" indent="0">
              <a:buNone/>
            </a:pPr>
            <a:r>
              <a:rPr lang="en-US" sz="2400" b="1" dirty="0" smtClean="0">
                <a:solidFill>
                  <a:schemeClr val="accent1"/>
                </a:solidFill>
              </a:rPr>
              <a:t>g</a:t>
            </a:r>
            <a:r>
              <a:rPr lang="en-US" sz="2400" b="1" dirty="0">
                <a:solidFill>
                  <a:schemeClr val="accent1"/>
                </a:solidFill>
              </a:rPr>
              <a:t>.       Sprint Creation | Issue and Sub task creation</a:t>
            </a:r>
          </a:p>
          <a:p>
            <a:pPr marL="0" indent="0">
              <a:buNone/>
            </a:pPr>
            <a:r>
              <a:rPr lang="en-US" sz="2400" b="1" dirty="0" smtClean="0">
                <a:solidFill>
                  <a:schemeClr val="accent1"/>
                </a:solidFill>
              </a:rPr>
              <a:t>h</a:t>
            </a:r>
            <a:r>
              <a:rPr lang="en-US" sz="2400" b="1" dirty="0">
                <a:solidFill>
                  <a:schemeClr val="accent1"/>
                </a:solidFill>
              </a:rPr>
              <a:t>.       Estimation and Time Tracking</a:t>
            </a:r>
          </a:p>
          <a:p>
            <a:pPr marL="0" indent="0">
              <a:buNone/>
            </a:pPr>
            <a:r>
              <a:rPr lang="en-US" sz="2400" b="1" dirty="0" smtClean="0">
                <a:solidFill>
                  <a:schemeClr val="accent1"/>
                </a:solidFill>
              </a:rPr>
              <a:t>i</a:t>
            </a:r>
            <a:r>
              <a:rPr lang="en-US" sz="2400" b="1" dirty="0">
                <a:solidFill>
                  <a:schemeClr val="accent1"/>
                </a:solidFill>
              </a:rPr>
              <a:t>.        </a:t>
            </a:r>
            <a:r>
              <a:rPr lang="en-US" sz="2400" b="1" dirty="0" smtClean="0">
                <a:solidFill>
                  <a:schemeClr val="accent1"/>
                </a:solidFill>
              </a:rPr>
              <a:t>Basic </a:t>
            </a:r>
            <a:r>
              <a:rPr lang="en-US" sz="2400" b="1" dirty="0">
                <a:solidFill>
                  <a:schemeClr val="accent1"/>
                </a:solidFill>
              </a:rPr>
              <a:t>JIRA Reports and Dashboards</a:t>
            </a:r>
          </a:p>
          <a:p>
            <a:pPr marL="0" indent="0">
              <a:buNone/>
            </a:pPr>
            <a:r>
              <a:rPr lang="en-US" sz="2400" b="1" dirty="0" smtClean="0">
                <a:solidFill>
                  <a:schemeClr val="accent1"/>
                </a:solidFill>
              </a:rPr>
              <a:t>j</a:t>
            </a:r>
            <a:r>
              <a:rPr lang="en-US" sz="2400" b="1" dirty="0">
                <a:solidFill>
                  <a:schemeClr val="accent1"/>
                </a:solidFill>
              </a:rPr>
              <a:t>.        H</a:t>
            </a:r>
            <a:r>
              <a:rPr lang="en-US" sz="2400" b="1" dirty="0" smtClean="0">
                <a:solidFill>
                  <a:schemeClr val="accent1"/>
                </a:solidFill>
              </a:rPr>
              <a:t>ow </a:t>
            </a:r>
            <a:r>
              <a:rPr lang="en-US" sz="2400" b="1" dirty="0">
                <a:solidFill>
                  <a:schemeClr val="accent1"/>
                </a:solidFill>
              </a:rPr>
              <a:t>Jira can be configured for projects</a:t>
            </a:r>
          </a:p>
          <a:p>
            <a:pPr marL="0" indent="0">
              <a:buNone/>
            </a:pPr>
            <a:r>
              <a:rPr lang="en-US" sz="2400" b="1" dirty="0" smtClean="0">
                <a:solidFill>
                  <a:schemeClr val="accent1"/>
                </a:solidFill>
              </a:rPr>
              <a:t>k</a:t>
            </a:r>
            <a:r>
              <a:rPr lang="en-US" sz="2400" b="1" dirty="0">
                <a:solidFill>
                  <a:schemeClr val="accent1"/>
                </a:solidFill>
              </a:rPr>
              <a:t>.       </a:t>
            </a:r>
            <a:r>
              <a:rPr lang="en-US" sz="2400" b="1" dirty="0" smtClean="0">
                <a:solidFill>
                  <a:schemeClr val="accent1"/>
                </a:solidFill>
              </a:rPr>
              <a:t>Understand </a:t>
            </a:r>
            <a:r>
              <a:rPr lang="en-US" sz="2400" b="1" dirty="0">
                <a:solidFill>
                  <a:schemeClr val="accent1"/>
                </a:solidFill>
              </a:rPr>
              <a:t>the JIRA operations for Agile Projects</a:t>
            </a:r>
          </a:p>
        </p:txBody>
      </p:sp>
    </p:spTree>
    <p:extLst>
      <p:ext uri="{BB962C8B-B14F-4D97-AF65-F5344CB8AC3E}">
        <p14:creationId xmlns:p14="http://schemas.microsoft.com/office/powerpoint/2010/main" val="37153408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28600"/>
            <a:ext cx="10395479" cy="6400799"/>
          </a:xfrm>
        </p:spPr>
        <p:txBody>
          <a:bodyPr>
            <a:normAutofit/>
          </a:bodyPr>
          <a:lstStyle/>
          <a:p>
            <a:pPr marL="0" indent="0">
              <a:buNone/>
            </a:pPr>
            <a:r>
              <a:rPr lang="en-US" sz="2400" b="1" u="sng" dirty="0">
                <a:solidFill>
                  <a:schemeClr val="accent1"/>
                </a:solidFill>
              </a:rPr>
              <a:t>#6) Defects can be imported from a CSV file</a:t>
            </a:r>
          </a:p>
          <a:p>
            <a:pPr marL="0" indent="0">
              <a:buNone/>
            </a:pPr>
            <a:r>
              <a:rPr lang="en-US" sz="2400" dirty="0"/>
              <a:t>This aids the bulk creation of issues in JIRA at once. </a:t>
            </a:r>
            <a:endParaRPr lang="en-US" sz="2400" dirty="0" smtClean="0"/>
          </a:p>
          <a:p>
            <a:pPr marL="0" indent="0">
              <a:buNone/>
            </a:pPr>
            <a:r>
              <a:rPr lang="en-US" sz="2400" dirty="0" smtClean="0"/>
              <a:t>Also, if your team is new and you don’t want them creating issues directly into the tool, you can have them report the defects </a:t>
            </a:r>
          </a:p>
          <a:p>
            <a:pPr marL="0" indent="0">
              <a:buNone/>
            </a:pPr>
            <a:r>
              <a:rPr lang="en-US" sz="2400" dirty="0" smtClean="0"/>
              <a:t>in an excel sheet. Once they are reviewed and </a:t>
            </a:r>
          </a:p>
          <a:p>
            <a:pPr marL="0" indent="0">
              <a:buNone/>
            </a:pPr>
            <a:r>
              <a:rPr lang="en-US" sz="2400" dirty="0" smtClean="0"/>
              <a:t>confirmed as valid, they can be imported all at once </a:t>
            </a:r>
          </a:p>
          <a:p>
            <a:pPr marL="0" indent="0">
              <a:buNone/>
            </a:pPr>
            <a:r>
              <a:rPr lang="en-US" sz="2400" dirty="0" smtClean="0"/>
              <a:t>into the tool using this functionality.</a:t>
            </a:r>
          </a:p>
          <a:p>
            <a:pPr marL="0" indent="0">
              <a:buNone/>
            </a:pPr>
            <a:endParaRPr lang="en-US" sz="2400" dirty="0" smtClean="0"/>
          </a:p>
          <a:p>
            <a:pPr marL="0" indent="0">
              <a:buNone/>
            </a:pPr>
            <a:r>
              <a:rPr lang="en-US" sz="2400" dirty="0" smtClean="0">
                <a:solidFill>
                  <a:schemeClr val="accent1"/>
                </a:solidFill>
              </a:rPr>
              <a:t>#</a:t>
            </a:r>
            <a:r>
              <a:rPr lang="en-US" sz="2400" dirty="0">
                <a:solidFill>
                  <a:schemeClr val="accent1"/>
                </a:solidFill>
              </a:rPr>
              <a:t>7) Defects can be exported into Word, XML, and printable formats</a:t>
            </a:r>
          </a:p>
          <a:p>
            <a:pPr marL="0" indent="0">
              <a:buNone/>
            </a:pPr>
            <a:r>
              <a:rPr lang="en-US" sz="2400" dirty="0" smtClean="0"/>
              <a:t>   </a:t>
            </a:r>
            <a:endParaRPr lang="en-US" sz="2400" dirty="0"/>
          </a:p>
          <a:p>
            <a:pPr marL="0" indent="0">
              <a:buNone/>
            </a:pPr>
            <a:endParaRPr lang="en-US" dirty="0" smtClean="0"/>
          </a:p>
          <a:p>
            <a:pPr marL="0" indent="0">
              <a:buNone/>
            </a:pPr>
            <a:endParaRPr lang="en-US" dirty="0"/>
          </a:p>
        </p:txBody>
      </p:sp>
      <p:pic>
        <p:nvPicPr>
          <p:cNvPr id="7" name="Picture 6"/>
          <p:cNvPicPr>
            <a:picLocks noChangeAspect="1"/>
          </p:cNvPicPr>
          <p:nvPr/>
        </p:nvPicPr>
        <p:blipFill>
          <a:blip r:embed="rId2"/>
          <a:stretch>
            <a:fillRect/>
          </a:stretch>
        </p:blipFill>
        <p:spPr>
          <a:xfrm>
            <a:off x="9001124" y="1066800"/>
            <a:ext cx="2071688" cy="2190750"/>
          </a:xfrm>
          <a:prstGeom prst="rect">
            <a:avLst/>
          </a:prstGeom>
        </p:spPr>
      </p:pic>
      <p:pic>
        <p:nvPicPr>
          <p:cNvPr id="8" name="Picture 7"/>
          <p:cNvPicPr>
            <a:picLocks noChangeAspect="1"/>
          </p:cNvPicPr>
          <p:nvPr/>
        </p:nvPicPr>
        <p:blipFill>
          <a:blip r:embed="rId3"/>
          <a:stretch>
            <a:fillRect/>
          </a:stretch>
        </p:blipFill>
        <p:spPr>
          <a:xfrm>
            <a:off x="4248149" y="4876799"/>
            <a:ext cx="2466975" cy="1495426"/>
          </a:xfrm>
          <a:prstGeom prst="rect">
            <a:avLst/>
          </a:prstGeom>
        </p:spPr>
      </p:pic>
    </p:spTree>
    <p:extLst>
      <p:ext uri="{BB962C8B-B14F-4D97-AF65-F5344CB8AC3E}">
        <p14:creationId xmlns:p14="http://schemas.microsoft.com/office/powerpoint/2010/main" val="34932035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357189"/>
            <a:ext cx="10509779" cy="5900736"/>
          </a:xfrm>
        </p:spPr>
        <p:txBody>
          <a:bodyPr/>
          <a:lstStyle/>
          <a:p>
            <a:pPr marL="0" indent="0">
              <a:buNone/>
            </a:pPr>
            <a:r>
              <a:rPr lang="en-US" sz="2400" b="1" u="sng" dirty="0">
                <a:solidFill>
                  <a:srgbClr val="92D050"/>
                </a:solidFill>
              </a:rPr>
              <a:t>#8) Comprehensive Issue Reports:</a:t>
            </a:r>
          </a:p>
          <a:p>
            <a:pPr marL="0" indent="0">
              <a:buNone/>
            </a:pPr>
            <a:endParaRPr lang="en-US" dirty="0" smtClean="0"/>
          </a:p>
          <a:p>
            <a:pPr marL="0" indent="0">
              <a:buNone/>
            </a:pPr>
            <a:r>
              <a:rPr lang="en-US" dirty="0"/>
              <a:t>In addition, if you need reports  go to “</a:t>
            </a:r>
            <a:r>
              <a:rPr lang="en-US" i="1" dirty="0"/>
              <a:t>Project –  reports</a:t>
            </a:r>
            <a:r>
              <a:rPr lang="en-US" dirty="0"/>
              <a:t>” and generate all sorts of reports as below</a:t>
            </a:r>
            <a:r>
              <a:rPr lang="en-US" dirty="0" smtClean="0"/>
              <a:t>:</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290762" y="2414587"/>
            <a:ext cx="6667500" cy="3114675"/>
          </a:xfrm>
          <a:prstGeom prst="rect">
            <a:avLst/>
          </a:prstGeom>
        </p:spPr>
      </p:pic>
    </p:spTree>
    <p:extLst>
      <p:ext uri="{BB962C8B-B14F-4D97-AF65-F5344CB8AC3E}">
        <p14:creationId xmlns:p14="http://schemas.microsoft.com/office/powerpoint/2010/main" val="2876569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206376" y="271463"/>
            <a:ext cx="10637837" cy="6386512"/>
          </a:xfrm>
        </p:spPr>
        <p:txBody>
          <a:bodyPr/>
          <a:lstStyle/>
          <a:p>
            <a:r>
              <a:rPr lang="en-US" dirty="0"/>
              <a:t>Advanced/Power users of JIRA can also create advanced search filters to generate deeper insights.</a:t>
            </a:r>
          </a:p>
          <a:p>
            <a:r>
              <a:rPr lang="en-US" b="1" u="sng" dirty="0"/>
              <a:t>For example,</a:t>
            </a:r>
            <a:r>
              <a:rPr lang="en-US" dirty="0"/>
              <a:t> if want to look at all the defects assigned to you across multiple projects (BM and AB), you could use a JQL query like below:</a:t>
            </a:r>
          </a:p>
          <a:p>
            <a:pPr marL="0" indent="0">
              <a:buNone/>
            </a:pPr>
            <a:endParaRPr lang="en-US" dirty="0"/>
          </a:p>
        </p:txBody>
      </p:sp>
      <p:pic>
        <p:nvPicPr>
          <p:cNvPr id="5" name="Picture 4"/>
          <p:cNvPicPr>
            <a:picLocks noChangeAspect="1"/>
          </p:cNvPicPr>
          <p:nvPr/>
        </p:nvPicPr>
        <p:blipFill>
          <a:blip r:embed="rId2"/>
          <a:stretch>
            <a:fillRect/>
          </a:stretch>
        </p:blipFill>
        <p:spPr>
          <a:xfrm>
            <a:off x="2295525" y="1928812"/>
            <a:ext cx="7143750" cy="4257675"/>
          </a:xfrm>
          <a:prstGeom prst="rect">
            <a:avLst/>
          </a:prstGeom>
        </p:spPr>
      </p:pic>
    </p:spTree>
    <p:extLst>
      <p:ext uri="{BB962C8B-B14F-4D97-AF65-F5344CB8AC3E}">
        <p14:creationId xmlns:p14="http://schemas.microsoft.com/office/powerpoint/2010/main" val="31104527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00024"/>
            <a:ext cx="11367030" cy="6657975"/>
          </a:xfrm>
        </p:spPr>
        <p:txBody>
          <a:bodyPr>
            <a:normAutofit fontScale="47500" lnSpcReduction="20000"/>
          </a:bodyPr>
          <a:lstStyle/>
          <a:p>
            <a:pPr marL="0" indent="0">
              <a:buNone/>
            </a:pPr>
            <a:r>
              <a:rPr lang="en-US" sz="5100" b="1" u="sng" dirty="0">
                <a:solidFill>
                  <a:srgbClr val="92D050"/>
                </a:solidFill>
              </a:rPr>
              <a:t>Creating A Jira Issue And Various </a:t>
            </a:r>
            <a:r>
              <a:rPr lang="en-US" sz="5100" b="1" u="sng" dirty="0" smtClean="0">
                <a:solidFill>
                  <a:srgbClr val="92D050"/>
                </a:solidFill>
              </a:rPr>
              <a:t>Fields (</a:t>
            </a:r>
            <a:r>
              <a:rPr lang="en-US" sz="5100" b="1" u="sng" dirty="0" smtClean="0"/>
              <a:t>Jira </a:t>
            </a:r>
            <a:r>
              <a:rPr lang="en-US" sz="5100" b="1" u="sng" dirty="0"/>
              <a:t>Issues: Different Types of Jira </a:t>
            </a:r>
            <a:r>
              <a:rPr lang="en-US" sz="5100" b="1" u="sng" dirty="0" smtClean="0"/>
              <a:t>Issues)</a:t>
            </a:r>
            <a:r>
              <a:rPr lang="en-US" sz="3400" b="1" dirty="0" smtClean="0"/>
              <a:t/>
            </a:r>
            <a:br>
              <a:rPr lang="en-US" sz="3400" b="1" dirty="0" smtClean="0"/>
            </a:br>
            <a:r>
              <a:rPr lang="en-US" sz="3400" b="1" dirty="0" smtClean="0"/>
              <a:t/>
            </a:r>
            <a:br>
              <a:rPr lang="en-US" sz="3400" b="1" dirty="0" smtClean="0"/>
            </a:br>
            <a:endParaRPr lang="en-US" sz="3400" b="1" dirty="0"/>
          </a:p>
          <a:p>
            <a:r>
              <a:rPr lang="en-US" sz="4400" b="1" dirty="0"/>
              <a:t>Issues can be of different types and given below are the Description/meaning of Issue types:</a:t>
            </a:r>
            <a:endParaRPr lang="en-US" sz="4400" dirty="0"/>
          </a:p>
          <a:p>
            <a:r>
              <a:rPr lang="en-US" sz="4400" b="1" dirty="0"/>
              <a:t>Bug:</a:t>
            </a:r>
            <a:r>
              <a:rPr lang="en-US" sz="4400" dirty="0"/>
              <a:t> This is any defect or deviation that is found in the application.</a:t>
            </a:r>
          </a:p>
          <a:p>
            <a:r>
              <a:rPr lang="en-US" sz="4400" b="1" dirty="0"/>
              <a:t>Enhancement request:</a:t>
            </a:r>
            <a:r>
              <a:rPr lang="en-US" sz="4400" dirty="0"/>
              <a:t> It is also known as a change request (CR). This type is used to depict any change in the existing functionality or altogether a new functionality.</a:t>
            </a:r>
          </a:p>
          <a:p>
            <a:r>
              <a:rPr lang="en-US" sz="4400" b="1" dirty="0"/>
              <a:t>Task:</a:t>
            </a:r>
            <a:r>
              <a:rPr lang="en-US" sz="4400" dirty="0"/>
              <a:t> This is more of a configuration or analysis issue. </a:t>
            </a:r>
            <a:r>
              <a:rPr lang="en-US" sz="4400" b="1" u="sng" dirty="0"/>
              <a:t>For Example</a:t>
            </a:r>
            <a:r>
              <a:rPr lang="en-US" sz="4400" dirty="0"/>
              <a:t>, setting up proper configurations can be a task.</a:t>
            </a:r>
          </a:p>
          <a:p>
            <a:r>
              <a:rPr lang="en-US" sz="4400" b="1" dirty="0"/>
              <a:t>Question:</a:t>
            </a:r>
            <a:r>
              <a:rPr lang="en-US" sz="4400" dirty="0"/>
              <a:t> Issue can be as simple as asking a question about how to use some functionality in the application. This type is more often used by the end customers.</a:t>
            </a:r>
          </a:p>
          <a:p>
            <a:r>
              <a:rPr lang="en-US" sz="4400" b="1" dirty="0"/>
              <a:t>Epic:</a:t>
            </a:r>
            <a:r>
              <a:rPr lang="en-US" sz="4400" dirty="0"/>
              <a:t> This is normally a huge issue which is ideally broken done into several small issues. It can take several sprints to complete the main epic issue in an agile environment.</a:t>
            </a:r>
          </a:p>
          <a:p>
            <a:r>
              <a:rPr lang="en-US" sz="4400" b="1" dirty="0"/>
              <a:t>Financial Object:</a:t>
            </a:r>
            <a:r>
              <a:rPr lang="en-US" sz="4400" dirty="0"/>
              <a:t> Often project/product management uses this type of issue to track their finances.</a:t>
            </a:r>
          </a:p>
          <a:p>
            <a:r>
              <a:rPr lang="en-US" sz="4400" b="1" dirty="0"/>
              <a:t>Story:</a:t>
            </a:r>
            <a:r>
              <a:rPr lang="en-US" sz="4400" dirty="0"/>
              <a:t> Entire user story about a feature could be a type of issue.</a:t>
            </a:r>
          </a:p>
          <a:p>
            <a:r>
              <a:rPr lang="en-US" sz="4400" b="1" dirty="0"/>
              <a:t>Test case: </a:t>
            </a:r>
            <a:r>
              <a:rPr lang="en-US" sz="4400" dirty="0"/>
              <a:t>Issue can be a test case. This type of issue will be available once Jira is integrated with plug-ins like </a:t>
            </a:r>
            <a:r>
              <a:rPr lang="en-US" sz="4400" dirty="0" err="1"/>
              <a:t>Zypher</a:t>
            </a:r>
            <a:r>
              <a:rPr lang="en-US" sz="4400"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711716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328" y="73891"/>
            <a:ext cx="11591636" cy="6659419"/>
          </a:xfrm>
        </p:spPr>
        <p:txBody>
          <a:bodyPr>
            <a:noAutofit/>
          </a:bodyPr>
          <a:lstStyle/>
          <a:p>
            <a:pPr marL="0" indent="0">
              <a:buNone/>
            </a:pPr>
            <a:r>
              <a:rPr lang="en-US" sz="2400" b="1" u="sng" dirty="0">
                <a:solidFill>
                  <a:schemeClr val="accent2">
                    <a:lumMod val="60000"/>
                    <a:lumOff val="40000"/>
                  </a:schemeClr>
                </a:solidFill>
              </a:rPr>
              <a:t>Creating an Issue</a:t>
            </a:r>
          </a:p>
          <a:p>
            <a:pPr marL="0" indent="0">
              <a:buNone/>
            </a:pPr>
            <a:r>
              <a:rPr lang="en-US" sz="2000" dirty="0"/>
              <a:t>Assuming that a user has logged </a:t>
            </a:r>
            <a:r>
              <a:rPr lang="en-US" sz="2000" dirty="0" smtClean="0"/>
              <a:t>into </a:t>
            </a:r>
            <a:r>
              <a:rPr lang="en-US" sz="2000" dirty="0"/>
              <a:t>Jira and </a:t>
            </a:r>
            <a:endParaRPr lang="en-US" sz="2000" dirty="0" smtClean="0"/>
          </a:p>
          <a:p>
            <a:pPr marL="0" indent="0">
              <a:buNone/>
            </a:pPr>
            <a:r>
              <a:rPr lang="en-US" sz="2000" dirty="0" smtClean="0"/>
              <a:t>the </a:t>
            </a:r>
            <a:r>
              <a:rPr lang="en-US" sz="2000" dirty="0"/>
              <a:t>desired </a:t>
            </a:r>
            <a:r>
              <a:rPr lang="en-US" sz="2000" dirty="0" smtClean="0"/>
              <a:t>project.</a:t>
            </a:r>
          </a:p>
          <a:p>
            <a:pPr marL="0" indent="0">
              <a:buNone/>
            </a:pPr>
            <a:r>
              <a:rPr lang="en-US" sz="2000" dirty="0" smtClean="0"/>
              <a:t>Step 1:Click </a:t>
            </a:r>
            <a:r>
              <a:rPr lang="en-US" sz="2000" dirty="0"/>
              <a:t>on ‘+’ (‘Create’) toolbar button.</a:t>
            </a:r>
          </a:p>
          <a:p>
            <a:pPr marL="0" indent="0">
              <a:buNone/>
            </a:pPr>
            <a:r>
              <a:rPr lang="en-US" sz="2000" dirty="0" smtClean="0"/>
              <a:t>On </a:t>
            </a:r>
            <a:r>
              <a:rPr lang="en-US" sz="2000" dirty="0"/>
              <a:t>this page, select project and </a:t>
            </a:r>
            <a:r>
              <a:rPr lang="en-US" sz="2000" dirty="0" smtClean="0"/>
              <a:t>issue/request</a:t>
            </a:r>
          </a:p>
          <a:p>
            <a:pPr marL="0" indent="0">
              <a:buNone/>
            </a:pPr>
            <a:r>
              <a:rPr lang="en-US" sz="2000" dirty="0" smtClean="0"/>
              <a:t> </a:t>
            </a:r>
            <a:r>
              <a:rPr lang="en-US" sz="2000" dirty="0"/>
              <a:t>type and then click on the ‘Next’ </a:t>
            </a:r>
            <a:r>
              <a:rPr lang="en-US" sz="2000" dirty="0" smtClean="0"/>
              <a:t>button</a:t>
            </a:r>
          </a:p>
          <a:p>
            <a:pPr marL="0" indent="0">
              <a:buNone/>
            </a:pPr>
            <a:endParaRPr lang="en-US" sz="2400" dirty="0" smtClean="0"/>
          </a:p>
          <a:p>
            <a:pPr marL="0" indent="0">
              <a:buNone/>
            </a:pPr>
            <a:r>
              <a:rPr lang="en-US" sz="2000" dirty="0" smtClean="0"/>
              <a:t>Step 2:Enter </a:t>
            </a:r>
            <a:r>
              <a:rPr lang="en-US" sz="2000" dirty="0"/>
              <a:t>the mandatory details and </a:t>
            </a:r>
            <a:endParaRPr lang="en-US" sz="2000" dirty="0" smtClean="0"/>
          </a:p>
          <a:p>
            <a:pPr marL="0" indent="0">
              <a:buNone/>
            </a:pPr>
            <a:r>
              <a:rPr lang="en-US" sz="2000" dirty="0" smtClean="0"/>
              <a:t>other </a:t>
            </a:r>
            <a:r>
              <a:rPr lang="en-US" sz="2000" dirty="0"/>
              <a:t>data as </a:t>
            </a:r>
            <a:r>
              <a:rPr lang="en-US" sz="2000" dirty="0" smtClean="0"/>
              <a:t>much </a:t>
            </a:r>
            <a:r>
              <a:rPr lang="en-US" sz="2000" dirty="0"/>
              <a:t>as possible on </a:t>
            </a:r>
            <a:r>
              <a:rPr lang="en-US" sz="2000" dirty="0" smtClean="0"/>
              <a:t>the ‘Create </a:t>
            </a:r>
            <a:r>
              <a:rPr lang="en-US" sz="2000" dirty="0"/>
              <a:t>issue’ page.</a:t>
            </a:r>
          </a:p>
          <a:p>
            <a:pPr marL="0" indent="0">
              <a:buNone/>
            </a:pPr>
            <a:endParaRPr lang="en-US" sz="2000" dirty="0"/>
          </a:p>
          <a:p>
            <a:pPr marL="0" indent="0">
              <a:buNone/>
            </a:pPr>
            <a:r>
              <a:rPr lang="en-US" sz="2000" dirty="0"/>
              <a:t>Step </a:t>
            </a:r>
            <a:r>
              <a:rPr lang="en-US" sz="2000" dirty="0" smtClean="0"/>
              <a:t>3:Click </a:t>
            </a:r>
            <a:r>
              <a:rPr lang="en-US" sz="2000" dirty="0"/>
              <a:t>on the ‘Create’ button. </a:t>
            </a:r>
            <a:r>
              <a:rPr lang="en-US" sz="2000" dirty="0" smtClean="0"/>
              <a:t>This </a:t>
            </a:r>
            <a:r>
              <a:rPr lang="en-US" sz="2000" dirty="0"/>
              <a:t>will generate </a:t>
            </a:r>
            <a:endParaRPr lang="en-US" sz="2000" dirty="0" smtClean="0"/>
          </a:p>
          <a:p>
            <a:pPr marL="0" indent="0">
              <a:buNone/>
            </a:pPr>
            <a:r>
              <a:rPr lang="en-US" sz="2000" dirty="0" smtClean="0"/>
              <a:t>a </a:t>
            </a:r>
            <a:r>
              <a:rPr lang="en-US" sz="2000" dirty="0"/>
              <a:t>unique issue ID. ID will consist of project </a:t>
            </a:r>
            <a:r>
              <a:rPr lang="en-US" sz="2000" dirty="0" smtClean="0"/>
              <a:t>identifier</a:t>
            </a:r>
          </a:p>
          <a:p>
            <a:pPr marL="0" indent="0">
              <a:buNone/>
            </a:pPr>
            <a:r>
              <a:rPr lang="en-US" sz="2000" dirty="0" smtClean="0"/>
              <a:t> </a:t>
            </a:r>
            <a:r>
              <a:rPr lang="en-US" sz="2000" dirty="0"/>
              <a:t>concatenated with numeric digits.</a:t>
            </a:r>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6355196" y="230910"/>
            <a:ext cx="5334000" cy="1190625"/>
          </a:xfrm>
          <a:prstGeom prst="rect">
            <a:avLst/>
          </a:prstGeom>
        </p:spPr>
      </p:pic>
      <p:pic>
        <p:nvPicPr>
          <p:cNvPr id="5" name="Picture 4"/>
          <p:cNvPicPr>
            <a:picLocks noChangeAspect="1"/>
          </p:cNvPicPr>
          <p:nvPr/>
        </p:nvPicPr>
        <p:blipFill>
          <a:blip r:embed="rId3"/>
          <a:stretch>
            <a:fillRect/>
          </a:stretch>
        </p:blipFill>
        <p:spPr>
          <a:xfrm>
            <a:off x="6817158" y="4026024"/>
            <a:ext cx="4581525" cy="2253673"/>
          </a:xfrm>
          <a:prstGeom prst="rect">
            <a:avLst/>
          </a:prstGeom>
        </p:spPr>
      </p:pic>
      <p:pic>
        <p:nvPicPr>
          <p:cNvPr id="6" name="Picture 5"/>
          <p:cNvPicPr>
            <a:picLocks noChangeAspect="1"/>
          </p:cNvPicPr>
          <p:nvPr/>
        </p:nvPicPr>
        <p:blipFill>
          <a:blip r:embed="rId4"/>
          <a:stretch>
            <a:fillRect/>
          </a:stretch>
        </p:blipFill>
        <p:spPr>
          <a:xfrm>
            <a:off x="6526646" y="1504663"/>
            <a:ext cx="5162550" cy="2253673"/>
          </a:xfrm>
          <a:prstGeom prst="rect">
            <a:avLst/>
          </a:prstGeom>
        </p:spPr>
      </p:pic>
    </p:spTree>
    <p:extLst>
      <p:ext uri="{BB962C8B-B14F-4D97-AF65-F5344CB8AC3E}">
        <p14:creationId xmlns:p14="http://schemas.microsoft.com/office/powerpoint/2010/main" val="108498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49383"/>
            <a:ext cx="10470957" cy="6031344"/>
          </a:xfrm>
        </p:spPr>
        <p:txBody>
          <a:bodyPr/>
          <a:lstStyle/>
          <a:p>
            <a:pPr marL="0" indent="0">
              <a:buNone/>
            </a:pPr>
            <a:r>
              <a:rPr lang="en-US" b="1" dirty="0">
                <a:solidFill>
                  <a:schemeClr val="accent2">
                    <a:lumMod val="60000"/>
                    <a:lumOff val="40000"/>
                  </a:schemeClr>
                </a:solidFill>
                <a:effectLst>
                  <a:outerShdw blurRad="38100" dist="38100" dir="2700000" algn="tl">
                    <a:srgbClr val="000000">
                      <a:alpha val="43137"/>
                    </a:srgbClr>
                  </a:outerShdw>
                </a:effectLst>
              </a:rPr>
              <a:t>Additional Details About the Create Issue Page</a:t>
            </a:r>
          </a:p>
          <a:p>
            <a:pPr marL="0" indent="0">
              <a:buNone/>
            </a:pPr>
            <a:r>
              <a:rPr lang="en-US" b="1" dirty="0"/>
              <a:t>1)</a:t>
            </a:r>
            <a:r>
              <a:rPr lang="en-US" dirty="0"/>
              <a:t> There will be a configure fields option found on the top-right corner of the “Create Issue” page.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b="1" dirty="0"/>
              <a:t>2)</a:t>
            </a:r>
            <a:r>
              <a:rPr lang="en-US" dirty="0"/>
              <a:t> At the bottom of the “Create Issue” page, there is a “create another</a:t>
            </a:r>
            <a:r>
              <a:rPr lang="en-US" dirty="0" smtClean="0"/>
              <a:t>”</a:t>
            </a:r>
          </a:p>
          <a:p>
            <a:pPr marL="0" indent="0">
              <a:buNone/>
            </a:pPr>
            <a:r>
              <a:rPr lang="en-US" dirty="0"/>
              <a:t>When you choose this option and click “Create”- once, the current issue is created; JIRA keeps the</a:t>
            </a:r>
          </a:p>
          <a:p>
            <a:pPr marL="0" indent="0">
              <a:buNone/>
            </a:pPr>
            <a:r>
              <a:rPr lang="en-US" dirty="0"/>
              <a:t>“Create Issue” dialogue open with Project, Issue type and other fields except summary auto selected as per the previous issues created.</a:t>
            </a:r>
          </a:p>
        </p:txBody>
      </p:sp>
      <p:pic>
        <p:nvPicPr>
          <p:cNvPr id="4" name="Picture 3"/>
          <p:cNvPicPr>
            <a:picLocks noChangeAspect="1"/>
          </p:cNvPicPr>
          <p:nvPr/>
        </p:nvPicPr>
        <p:blipFill>
          <a:blip r:embed="rId2"/>
          <a:stretch>
            <a:fillRect/>
          </a:stretch>
        </p:blipFill>
        <p:spPr>
          <a:xfrm>
            <a:off x="3774209" y="1102302"/>
            <a:ext cx="3886200" cy="2990850"/>
          </a:xfrm>
          <a:prstGeom prst="rect">
            <a:avLst/>
          </a:prstGeom>
        </p:spPr>
      </p:pic>
    </p:spTree>
    <p:extLst>
      <p:ext uri="{BB962C8B-B14F-4D97-AF65-F5344CB8AC3E}">
        <p14:creationId xmlns:p14="http://schemas.microsoft.com/office/powerpoint/2010/main" val="3947159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715" y="184007"/>
            <a:ext cx="11394593" cy="6567775"/>
          </a:xfrm>
        </p:spPr>
        <p:txBody>
          <a:bodyPr/>
          <a:lstStyle/>
          <a:p>
            <a:pPr marL="0" indent="0">
              <a:buNone/>
            </a:pPr>
            <a:r>
              <a:rPr lang="en-US" sz="2400" u="sng" dirty="0" smtClean="0">
                <a:solidFill>
                  <a:schemeClr val="accent2">
                    <a:lumMod val="60000"/>
                    <a:lumOff val="40000"/>
                  </a:schemeClr>
                </a:solidFill>
              </a:rPr>
              <a:t>Jira – Subtasks: </a:t>
            </a:r>
            <a:r>
              <a:rPr lang="en-US" dirty="0" smtClean="0"/>
              <a:t>You </a:t>
            </a:r>
            <a:r>
              <a:rPr lang="en-US" dirty="0"/>
              <a:t>can create Sub-tasks by following one of the two methods:</a:t>
            </a:r>
          </a:p>
          <a:p>
            <a:r>
              <a:rPr lang="en-US" dirty="0"/>
              <a:t>Create a sub-task to an issue, or</a:t>
            </a:r>
          </a:p>
          <a:p>
            <a:r>
              <a:rPr lang="en-US" dirty="0"/>
              <a:t>Convert an issue to a sub-task and choose a parent</a:t>
            </a:r>
          </a:p>
          <a:p>
            <a:pPr marL="0" indent="0">
              <a:buNone/>
            </a:pPr>
            <a:r>
              <a:rPr lang="en-US" b="1" u="sng" dirty="0" smtClean="0">
                <a:solidFill>
                  <a:schemeClr val="accent2">
                    <a:lumMod val="60000"/>
                    <a:lumOff val="40000"/>
                  </a:schemeClr>
                </a:solidFill>
              </a:rPr>
              <a:t>Method </a:t>
            </a:r>
            <a:r>
              <a:rPr lang="en-US" b="1" u="sng" dirty="0">
                <a:solidFill>
                  <a:schemeClr val="accent2">
                    <a:lumMod val="60000"/>
                    <a:lumOff val="40000"/>
                  </a:schemeClr>
                </a:solidFill>
              </a:rPr>
              <a:t>1: Creating a Sub-task under a parent </a:t>
            </a:r>
            <a:r>
              <a:rPr lang="en-US" b="1" u="sng" dirty="0" smtClean="0">
                <a:solidFill>
                  <a:schemeClr val="accent2">
                    <a:lumMod val="60000"/>
                    <a:lumOff val="40000"/>
                  </a:schemeClr>
                </a:solidFill>
              </a:rPr>
              <a:t>issue</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472592" y="1874982"/>
            <a:ext cx="5763491" cy="2844800"/>
          </a:xfrm>
          <a:prstGeom prst="rect">
            <a:avLst/>
          </a:prstGeom>
        </p:spPr>
      </p:pic>
      <p:pic>
        <p:nvPicPr>
          <p:cNvPr id="5" name="Picture 4"/>
          <p:cNvPicPr>
            <a:picLocks noChangeAspect="1"/>
          </p:cNvPicPr>
          <p:nvPr/>
        </p:nvPicPr>
        <p:blipFill>
          <a:blip r:embed="rId3"/>
          <a:stretch>
            <a:fillRect/>
          </a:stretch>
        </p:blipFill>
        <p:spPr>
          <a:xfrm>
            <a:off x="6236083" y="1874982"/>
            <a:ext cx="5577225" cy="2900217"/>
          </a:xfrm>
          <a:prstGeom prst="rect">
            <a:avLst/>
          </a:prstGeom>
        </p:spPr>
      </p:pic>
      <p:pic>
        <p:nvPicPr>
          <p:cNvPr id="6" name="Picture 5"/>
          <p:cNvPicPr>
            <a:picLocks noChangeAspect="1"/>
          </p:cNvPicPr>
          <p:nvPr/>
        </p:nvPicPr>
        <p:blipFill>
          <a:blip r:embed="rId4"/>
          <a:stretch>
            <a:fillRect/>
          </a:stretch>
        </p:blipFill>
        <p:spPr>
          <a:xfrm>
            <a:off x="1647826" y="4802908"/>
            <a:ext cx="7283738" cy="1859539"/>
          </a:xfrm>
          <a:prstGeom prst="rect">
            <a:avLst/>
          </a:prstGeom>
        </p:spPr>
      </p:pic>
    </p:spTree>
    <p:extLst>
      <p:ext uri="{BB962C8B-B14F-4D97-AF65-F5344CB8AC3E}">
        <p14:creationId xmlns:p14="http://schemas.microsoft.com/office/powerpoint/2010/main" val="106541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4" y="203200"/>
            <a:ext cx="10871198" cy="6308436"/>
          </a:xfrm>
        </p:spPr>
        <p:txBody>
          <a:bodyPr/>
          <a:lstStyle/>
          <a:p>
            <a:pPr marL="0" indent="0">
              <a:buNone/>
            </a:pPr>
            <a:r>
              <a:rPr lang="en-US" b="1" u="sng" dirty="0">
                <a:solidFill>
                  <a:schemeClr val="accent2">
                    <a:lumMod val="60000"/>
                    <a:lumOff val="40000"/>
                  </a:schemeClr>
                </a:solidFill>
              </a:rPr>
              <a:t>Method 2: Converting an issue into a </a:t>
            </a:r>
            <a:r>
              <a:rPr lang="en-US" b="1" u="sng" dirty="0" smtClean="0">
                <a:solidFill>
                  <a:schemeClr val="accent2">
                    <a:lumMod val="60000"/>
                    <a:lumOff val="40000"/>
                  </a:schemeClr>
                </a:solidFill>
              </a:rPr>
              <a:t>sub-task</a:t>
            </a:r>
          </a:p>
          <a:p>
            <a:pPr marL="0" indent="0">
              <a:buNone/>
            </a:pPr>
            <a:r>
              <a:rPr lang="en-US" b="1" dirty="0"/>
              <a:t>#1)</a:t>
            </a:r>
            <a:r>
              <a:rPr lang="en-US" dirty="0"/>
              <a:t> Open a created issue. Go to the “More” drop-down list </a:t>
            </a:r>
            <a:endParaRPr lang="en-US" dirty="0" smtClean="0"/>
          </a:p>
          <a:p>
            <a:pPr marL="0" indent="0">
              <a:buNone/>
            </a:pPr>
            <a:r>
              <a:rPr lang="en-US" dirty="0" smtClean="0"/>
              <a:t>and </a:t>
            </a:r>
            <a:r>
              <a:rPr lang="en-US" dirty="0"/>
              <a:t>choose the “Convert to Sub-task” option.</a:t>
            </a:r>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For </a:t>
            </a:r>
            <a:r>
              <a:rPr lang="en-US" dirty="0"/>
              <a:t>an issue with sub-tasks, the “Time tracking” portion will </a:t>
            </a:r>
            <a:endParaRPr lang="en-US" dirty="0" smtClean="0"/>
          </a:p>
          <a:p>
            <a:pPr marL="0" indent="0">
              <a:buNone/>
            </a:pPr>
            <a:r>
              <a:rPr lang="en-US" dirty="0" smtClean="0"/>
              <a:t>display </a:t>
            </a:r>
            <a:r>
              <a:rPr lang="en-US" dirty="0"/>
              <a:t>the consolidated time of the parent + the sub-tasks</a:t>
            </a:r>
            <a:r>
              <a:rPr lang="en-US" dirty="0" smtClean="0"/>
              <a:t>.</a:t>
            </a:r>
          </a:p>
          <a:p>
            <a:pPr marL="0" indent="0">
              <a:buNone/>
            </a:pPr>
            <a:endParaRPr lang="en-US" dirty="0" smtClean="0"/>
          </a:p>
          <a:p>
            <a:pPr marL="0" indent="0">
              <a:buNone/>
            </a:pPr>
            <a:endParaRPr lang="en-US" dirty="0"/>
          </a:p>
          <a:p>
            <a:pPr marL="0" indent="0">
              <a:buNone/>
            </a:pPr>
            <a:r>
              <a:rPr lang="en-US" dirty="0" smtClean="0"/>
              <a:t>In </a:t>
            </a:r>
            <a:r>
              <a:rPr lang="en-US" dirty="0"/>
              <a:t>the sub-tasks section, you can choose to </a:t>
            </a:r>
            <a:r>
              <a:rPr lang="en-US" dirty="0" smtClean="0"/>
              <a:t>display</a:t>
            </a:r>
          </a:p>
          <a:p>
            <a:pPr marL="0" indent="0">
              <a:buNone/>
            </a:pPr>
            <a:r>
              <a:rPr lang="en-US" dirty="0" smtClean="0"/>
              <a:t> </a:t>
            </a:r>
            <a:r>
              <a:rPr lang="en-US" dirty="0"/>
              <a:t>all the Sub-tasks or just the ones that are </a:t>
            </a:r>
            <a:endParaRPr lang="en-US" dirty="0" smtClean="0"/>
          </a:p>
          <a:p>
            <a:pPr marL="0" indent="0">
              <a:buNone/>
            </a:pPr>
            <a:r>
              <a:rPr lang="en-US" dirty="0" smtClean="0"/>
              <a:t>open </a:t>
            </a:r>
            <a:r>
              <a:rPr lang="en-US" dirty="0"/>
              <a:t>by clicking on the down-arrow next to the “+” sign.</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6467761" y="369454"/>
            <a:ext cx="4939148" cy="2238375"/>
          </a:xfrm>
          <a:prstGeom prst="rect">
            <a:avLst/>
          </a:prstGeom>
        </p:spPr>
      </p:pic>
      <p:pic>
        <p:nvPicPr>
          <p:cNvPr id="5" name="Picture 4"/>
          <p:cNvPicPr>
            <a:picLocks noChangeAspect="1"/>
          </p:cNvPicPr>
          <p:nvPr/>
        </p:nvPicPr>
        <p:blipFill>
          <a:blip r:embed="rId3"/>
          <a:stretch>
            <a:fillRect/>
          </a:stretch>
        </p:blipFill>
        <p:spPr>
          <a:xfrm>
            <a:off x="6361543" y="2867168"/>
            <a:ext cx="5151584" cy="1905000"/>
          </a:xfrm>
          <a:prstGeom prst="rect">
            <a:avLst/>
          </a:prstGeom>
        </p:spPr>
      </p:pic>
      <p:pic>
        <p:nvPicPr>
          <p:cNvPr id="6" name="Picture 5"/>
          <p:cNvPicPr>
            <a:picLocks noChangeAspect="1"/>
          </p:cNvPicPr>
          <p:nvPr/>
        </p:nvPicPr>
        <p:blipFill>
          <a:blip r:embed="rId4"/>
          <a:stretch>
            <a:fillRect/>
          </a:stretch>
        </p:blipFill>
        <p:spPr>
          <a:xfrm>
            <a:off x="4343400" y="5477740"/>
            <a:ext cx="5943600" cy="1200150"/>
          </a:xfrm>
          <a:prstGeom prst="rect">
            <a:avLst/>
          </a:prstGeom>
        </p:spPr>
      </p:pic>
    </p:spTree>
    <p:extLst>
      <p:ext uri="{BB962C8B-B14F-4D97-AF65-F5344CB8AC3E}">
        <p14:creationId xmlns:p14="http://schemas.microsoft.com/office/powerpoint/2010/main" val="83142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677863" y="212725"/>
            <a:ext cx="10682287" cy="6161088"/>
          </a:xfrm>
        </p:spPr>
        <p:txBody>
          <a:bodyPr/>
          <a:lstStyle/>
          <a:p>
            <a:pPr marL="0" indent="0">
              <a:buNone/>
            </a:pPr>
            <a:r>
              <a:rPr lang="en-US" b="1" u="sng" dirty="0">
                <a:solidFill>
                  <a:schemeClr val="accent2">
                    <a:lumMod val="60000"/>
                    <a:lumOff val="40000"/>
                  </a:schemeClr>
                </a:solidFill>
              </a:rPr>
              <a:t>Move An Issue</a:t>
            </a:r>
          </a:p>
          <a:p>
            <a:pPr marL="0" indent="0">
              <a:buNone/>
            </a:pPr>
            <a:r>
              <a:rPr lang="en-US" dirty="0" smtClean="0"/>
              <a:t>1) Open </a:t>
            </a:r>
            <a:r>
              <a:rPr lang="en-US" dirty="0"/>
              <a:t>(search) the issue which needs to be changed </a:t>
            </a:r>
            <a:endParaRPr lang="en-US" dirty="0" smtClean="0"/>
          </a:p>
          <a:p>
            <a:pPr marL="0" indent="0">
              <a:buNone/>
            </a:pPr>
            <a:r>
              <a:rPr lang="en-US" dirty="0" smtClean="0"/>
              <a:t>(</a:t>
            </a:r>
            <a:r>
              <a:rPr lang="en-US" dirty="0"/>
              <a:t>moved).</a:t>
            </a:r>
          </a:p>
          <a:p>
            <a:pPr marL="0" indent="0">
              <a:buNone/>
            </a:pPr>
            <a:r>
              <a:rPr lang="en-US" dirty="0" smtClean="0"/>
              <a:t>2</a:t>
            </a:r>
            <a:r>
              <a:rPr lang="en-US" dirty="0"/>
              <a:t>) Click on the ‘on ‘…‘ button (referred to as ‘ellipsis</a:t>
            </a:r>
            <a:r>
              <a:rPr lang="en-US" dirty="0" smtClean="0"/>
              <a:t>’,</a:t>
            </a:r>
          </a:p>
          <a:p>
            <a:pPr marL="0" indent="0">
              <a:buNone/>
            </a:pPr>
            <a:r>
              <a:rPr lang="en-US" dirty="0" smtClean="0"/>
              <a:t> </a:t>
            </a:r>
            <a:r>
              <a:rPr lang="en-US" dirty="0"/>
              <a:t>available at the top right-hand corner) so that </a:t>
            </a:r>
            <a:endParaRPr lang="en-US" dirty="0" smtClean="0"/>
          </a:p>
          <a:p>
            <a:pPr marL="0" indent="0">
              <a:buNone/>
            </a:pPr>
            <a:r>
              <a:rPr lang="en-US" dirty="0" smtClean="0"/>
              <a:t>the </a:t>
            </a:r>
            <a:r>
              <a:rPr lang="en-US" dirty="0"/>
              <a:t>drop-down menu gets expanded.</a:t>
            </a:r>
          </a:p>
          <a:p>
            <a:pPr marL="0" indent="0">
              <a:buNone/>
            </a:pPr>
            <a:r>
              <a:rPr lang="en-US" dirty="0" smtClean="0"/>
              <a:t>3</a:t>
            </a:r>
            <a:r>
              <a:rPr lang="en-US" dirty="0"/>
              <a:t>) Select the ‘Move’ menu item. This will display the </a:t>
            </a:r>
            <a:endParaRPr lang="en-US" dirty="0" smtClean="0"/>
          </a:p>
          <a:p>
            <a:pPr marL="0" indent="0">
              <a:buNone/>
            </a:pPr>
            <a:r>
              <a:rPr lang="en-US" dirty="0" smtClean="0"/>
              <a:t>‘</a:t>
            </a:r>
            <a:r>
              <a:rPr lang="en-US" dirty="0"/>
              <a:t>Move Issue’ page, </a:t>
            </a:r>
            <a:r>
              <a:rPr lang="en-US" dirty="0" smtClean="0"/>
              <a:t>which </a:t>
            </a:r>
            <a:r>
              <a:rPr lang="en-US" dirty="0"/>
              <a:t>shows Step1 of the two-step procedure</a:t>
            </a:r>
            <a:r>
              <a:rPr lang="en-US" dirty="0" smtClean="0"/>
              <a:t>.</a:t>
            </a:r>
          </a:p>
          <a:p>
            <a:pPr marL="0" indent="0">
              <a:buNone/>
            </a:pPr>
            <a:r>
              <a:rPr lang="en-US" dirty="0"/>
              <a:t>#4) Step1. Select a new project where the issue is to be </a:t>
            </a:r>
            <a:r>
              <a:rPr lang="en-US" dirty="0" smtClean="0"/>
              <a:t>and</a:t>
            </a:r>
          </a:p>
          <a:p>
            <a:pPr marL="0" indent="0">
              <a:buNone/>
            </a:pPr>
            <a:r>
              <a:rPr lang="en-US" dirty="0" smtClean="0"/>
              <a:t> Select </a:t>
            </a:r>
            <a:r>
              <a:rPr lang="en-US" dirty="0"/>
              <a:t>new issue type, from the drop-down in the ‘To</a:t>
            </a:r>
            <a:r>
              <a:rPr lang="en-US" dirty="0" smtClean="0"/>
              <a:t>’</a:t>
            </a:r>
          </a:p>
          <a:p>
            <a:pPr marL="0" indent="0">
              <a:buNone/>
            </a:pPr>
            <a:r>
              <a:rPr lang="en-US" dirty="0" smtClean="0"/>
              <a:t> column. </a:t>
            </a:r>
            <a:endParaRPr lang="en-US" dirty="0"/>
          </a:p>
        </p:txBody>
      </p:sp>
      <p:pic>
        <p:nvPicPr>
          <p:cNvPr id="5" name="Picture 4"/>
          <p:cNvPicPr>
            <a:picLocks noChangeAspect="1"/>
          </p:cNvPicPr>
          <p:nvPr/>
        </p:nvPicPr>
        <p:blipFill>
          <a:blip r:embed="rId2"/>
          <a:stretch>
            <a:fillRect/>
          </a:stretch>
        </p:blipFill>
        <p:spPr>
          <a:xfrm>
            <a:off x="6477000" y="489817"/>
            <a:ext cx="5715000" cy="2505075"/>
          </a:xfrm>
          <a:prstGeom prst="rect">
            <a:avLst/>
          </a:prstGeom>
        </p:spPr>
      </p:pic>
      <p:pic>
        <p:nvPicPr>
          <p:cNvPr id="6" name="Picture 5"/>
          <p:cNvPicPr>
            <a:picLocks noChangeAspect="1"/>
          </p:cNvPicPr>
          <p:nvPr/>
        </p:nvPicPr>
        <p:blipFill>
          <a:blip r:embed="rId3"/>
          <a:stretch>
            <a:fillRect/>
          </a:stretch>
        </p:blipFill>
        <p:spPr>
          <a:xfrm>
            <a:off x="3132859" y="4463475"/>
            <a:ext cx="4782704" cy="1628775"/>
          </a:xfrm>
          <a:prstGeom prst="rect">
            <a:avLst/>
          </a:prstGeom>
        </p:spPr>
      </p:pic>
    </p:spTree>
    <p:extLst>
      <p:ext uri="{BB962C8B-B14F-4D97-AF65-F5344CB8AC3E}">
        <p14:creationId xmlns:p14="http://schemas.microsoft.com/office/powerpoint/2010/main" val="3460831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95565"/>
            <a:ext cx="11015902" cy="5745798"/>
          </a:xfrm>
        </p:spPr>
        <p:txBody>
          <a:bodyPr/>
          <a:lstStyle/>
          <a:p>
            <a:pPr marL="0" indent="0">
              <a:buNone/>
            </a:pPr>
            <a:r>
              <a:rPr lang="en-US" b="1" u="sng" dirty="0">
                <a:solidFill>
                  <a:schemeClr val="accent1"/>
                </a:solidFill>
              </a:rPr>
              <a:t>Clone An Issue</a:t>
            </a:r>
          </a:p>
          <a:p>
            <a:pPr marL="0" indent="0">
              <a:buNone/>
            </a:pPr>
            <a:r>
              <a:rPr lang="en-US" b="1" dirty="0" smtClean="0"/>
              <a:t>#</a:t>
            </a:r>
            <a:r>
              <a:rPr lang="en-US" b="1" dirty="0"/>
              <a:t>1)</a:t>
            </a:r>
            <a:r>
              <a:rPr lang="en-US" dirty="0"/>
              <a:t> Open (search) the issue which needs to be changed (moved).</a:t>
            </a:r>
          </a:p>
          <a:p>
            <a:pPr marL="0" indent="0">
              <a:buNone/>
            </a:pPr>
            <a:r>
              <a:rPr lang="en-US" b="1" dirty="0"/>
              <a:t>#2)</a:t>
            </a:r>
            <a:r>
              <a:rPr lang="en-US" dirty="0"/>
              <a:t> Click on the ‘on ‘…‘ button (referred to as ‘ellipsis’, available at the top right-hand corner) so that the drop-down menu gets expanded.</a:t>
            </a:r>
          </a:p>
          <a:p>
            <a:pPr marL="0" indent="0">
              <a:buNone/>
            </a:pPr>
            <a:r>
              <a:rPr lang="en-US" b="1" dirty="0"/>
              <a:t>#3)</a:t>
            </a:r>
            <a:r>
              <a:rPr lang="en-US" dirty="0"/>
              <a:t> Select the ‘Clone’ menu item. This will display the ‘Clone Issue’ page on top of the original issue.</a:t>
            </a:r>
          </a:p>
          <a:p>
            <a:pPr marL="0" indent="0">
              <a:buNone/>
            </a:pPr>
            <a:r>
              <a:rPr lang="en-US" dirty="0"/>
              <a:t>In the mandatory summary field, enters a new summary for the new </a:t>
            </a:r>
            <a:r>
              <a:rPr lang="en-US" dirty="0" err="1" smtClean="0"/>
              <a:t>issue.Select</a:t>
            </a:r>
            <a:r>
              <a:rPr lang="en-US" dirty="0" smtClean="0"/>
              <a:t> </a:t>
            </a:r>
            <a:r>
              <a:rPr lang="en-US" dirty="0"/>
              <a:t>‘Clone links’ checkbox, if the linked issues are also to be copied (as links) to the new </a:t>
            </a:r>
            <a:r>
              <a:rPr lang="en-US" dirty="0" err="1" smtClean="0"/>
              <a:t>issue.Select</a:t>
            </a:r>
            <a:r>
              <a:rPr lang="en-US" dirty="0" smtClean="0"/>
              <a:t> </a:t>
            </a:r>
            <a:r>
              <a:rPr lang="en-US" dirty="0"/>
              <a:t>‘Clone sprint value’ checkbox, if the issue is to be added to the same Sprint as that of the original issue</a:t>
            </a:r>
            <a:r>
              <a:rPr lang="en-US" dirty="0" smtClean="0"/>
              <a:t>.</a:t>
            </a:r>
          </a:p>
          <a:p>
            <a:pPr marL="0" indent="0">
              <a:buNone/>
            </a:pPr>
            <a:r>
              <a:rPr lang="en-US" dirty="0"/>
              <a:t>#4) After entering/selecting mandatory and </a:t>
            </a:r>
            <a:endParaRPr lang="en-US" dirty="0" smtClean="0"/>
          </a:p>
          <a:p>
            <a:pPr marL="0" indent="0">
              <a:buNone/>
            </a:pPr>
            <a:r>
              <a:rPr lang="en-US" dirty="0" smtClean="0"/>
              <a:t>additional </a:t>
            </a:r>
            <a:r>
              <a:rPr lang="en-US" dirty="0"/>
              <a:t>details click on the Create’ button</a:t>
            </a:r>
            <a:r>
              <a:rPr lang="en-US" dirty="0" smtClean="0"/>
              <a:t>.</a:t>
            </a:r>
          </a:p>
          <a:p>
            <a:pPr marL="0" indent="0">
              <a:buNone/>
            </a:pPr>
            <a:r>
              <a:rPr lang="en-US" dirty="0" smtClean="0"/>
              <a:t> </a:t>
            </a:r>
            <a:r>
              <a:rPr lang="en-US" dirty="0"/>
              <a:t>This will create a new issue.</a:t>
            </a: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5714230" y="3088613"/>
            <a:ext cx="5314950" cy="2952750"/>
          </a:xfrm>
          <a:prstGeom prst="rect">
            <a:avLst/>
          </a:prstGeom>
        </p:spPr>
      </p:pic>
    </p:spTree>
    <p:extLst>
      <p:ext uri="{BB962C8B-B14F-4D97-AF65-F5344CB8AC3E}">
        <p14:creationId xmlns:p14="http://schemas.microsoft.com/office/powerpoint/2010/main" val="1050565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697" y="138545"/>
            <a:ext cx="11653212" cy="6719455"/>
          </a:xfrm>
        </p:spPr>
        <p:txBody>
          <a:bodyPr>
            <a:normAutofit fontScale="90000"/>
          </a:bodyPr>
          <a:lstStyle/>
          <a:p>
            <a:r>
              <a:rPr lang="en-US" sz="2700" b="1" u="sng" dirty="0"/>
              <a:t>What is </a:t>
            </a:r>
            <a:r>
              <a:rPr lang="en-US" sz="2700" b="1" u="sng" dirty="0" smtClean="0"/>
              <a:t>JIRA?  </a:t>
            </a:r>
            <a:r>
              <a:rPr lang="en-US" sz="2700" dirty="0" err="1" smtClean="0">
                <a:solidFill>
                  <a:schemeClr val="tx1"/>
                </a:solidFill>
              </a:rPr>
              <a:t>Atlassian</a:t>
            </a:r>
            <a:r>
              <a:rPr lang="en-US" sz="2700" dirty="0" smtClean="0">
                <a:solidFill>
                  <a:schemeClr val="tx1"/>
                </a:solidFill>
              </a:rPr>
              <a:t> </a:t>
            </a:r>
            <a:r>
              <a:rPr lang="en-US" sz="2700" dirty="0">
                <a:solidFill>
                  <a:schemeClr val="tx1"/>
                </a:solidFill>
              </a:rPr>
              <a:t>JIRA is an issue and project tracking software to plan, track and </a:t>
            </a:r>
            <a:r>
              <a:rPr lang="en-US" sz="2700" dirty="0" smtClean="0">
                <a:solidFill>
                  <a:schemeClr val="tx1"/>
                </a:solidFill>
              </a:rPr>
              <a:t>manage your projects. JIRA is mainly used by agile development teams to customize your workflows, team collaboration, and release software with confidence</a:t>
            </a:r>
            <a:r>
              <a:rPr lang="en-US" sz="2200" dirty="0" smtClean="0"/>
              <a:t/>
            </a:r>
            <a:br>
              <a:rPr lang="en-US" sz="2200" dirty="0" smtClean="0"/>
            </a:br>
            <a:r>
              <a:rPr lang="en-US" sz="2200" dirty="0" smtClean="0"/>
              <a:t/>
            </a:r>
            <a:br>
              <a:rPr lang="en-US" sz="2200" dirty="0" smtClean="0"/>
            </a:br>
            <a:r>
              <a:rPr lang="en-US" sz="2700" b="1" u="sng" dirty="0" smtClean="0"/>
              <a:t>Basics </a:t>
            </a:r>
            <a:r>
              <a:rPr lang="en-US" sz="2700" b="1" u="sng" dirty="0"/>
              <a:t>Of JIRA </a:t>
            </a:r>
            <a:r>
              <a:rPr lang="en-US" sz="2700" b="1" u="sng" dirty="0" smtClean="0"/>
              <a:t>Tool: </a:t>
            </a:r>
            <a:r>
              <a:rPr lang="en-US" sz="2700" dirty="0" smtClean="0">
                <a:solidFill>
                  <a:schemeClr val="tx1"/>
                </a:solidFill>
              </a:rPr>
              <a:t>JIRA </a:t>
            </a:r>
            <a:r>
              <a:rPr lang="en-US" sz="2700" dirty="0">
                <a:solidFill>
                  <a:schemeClr val="tx1"/>
                </a:solidFill>
              </a:rPr>
              <a:t>in its entirety is based on 3 concepts</a:t>
            </a:r>
            <a:r>
              <a:rPr lang="en-US" sz="2700" dirty="0" smtClean="0">
                <a:solidFill>
                  <a:schemeClr val="tx1"/>
                </a:solidFill>
              </a:rPr>
              <a:t>.</a:t>
            </a:r>
            <a:r>
              <a:rPr lang="en-US" sz="2200" dirty="0" smtClean="0"/>
              <a:t/>
            </a:r>
            <a:br>
              <a:rPr lang="en-US" sz="2200" dirty="0" smtClean="0"/>
            </a:br>
            <a:r>
              <a:rPr lang="en-US" sz="2200" dirty="0" smtClean="0"/>
              <a:t/>
            </a:r>
            <a:br>
              <a:rPr lang="en-US" sz="2200" dirty="0" smtClean="0"/>
            </a:br>
            <a:r>
              <a:rPr lang="en-US" sz="2200" dirty="0"/>
              <a:t/>
            </a:r>
            <a:br>
              <a:rPr lang="en-US" sz="2200" dirty="0"/>
            </a:br>
            <a:r>
              <a:rPr lang="en-US" sz="2200" dirty="0" smtClean="0"/>
              <a:t/>
            </a:r>
            <a:br>
              <a:rPr lang="en-US" sz="2200" dirty="0" smtClean="0"/>
            </a:br>
            <a:r>
              <a:rPr lang="en-US" sz="2200" dirty="0"/>
              <a:t/>
            </a:r>
            <a:br>
              <a:rPr lang="en-US" sz="2200" dirty="0"/>
            </a:br>
            <a:r>
              <a:rPr lang="en-US" sz="2200" dirty="0" smtClean="0"/>
              <a:t> </a:t>
            </a:r>
            <a:br>
              <a:rPr lang="en-US" sz="2200" dirty="0" smtClean="0"/>
            </a:br>
            <a:r>
              <a:rPr lang="en-US" sz="2200" dirty="0"/>
              <a:t/>
            </a:r>
            <a:br>
              <a:rPr lang="en-US" sz="2200" dirty="0"/>
            </a:br>
            <a:r>
              <a:rPr lang="en-US" sz="2200" dirty="0" smtClean="0"/>
              <a:t/>
            </a:r>
            <a:br>
              <a:rPr lang="en-US" sz="2200" dirty="0" smtClean="0"/>
            </a:br>
            <a:r>
              <a:rPr lang="en-US" sz="2200" b="1" u="sng" dirty="0">
                <a:solidFill>
                  <a:schemeClr val="tx1"/>
                </a:solidFill>
              </a:rPr>
              <a:t/>
            </a:r>
            <a:br>
              <a:rPr lang="en-US" sz="2200" b="1" u="sng" dirty="0">
                <a:solidFill>
                  <a:schemeClr val="tx1"/>
                </a:solidFill>
              </a:rPr>
            </a:br>
            <a:r>
              <a:rPr lang="en-US" sz="2700" b="1" u="sng" dirty="0" smtClean="0"/>
              <a:t>Issue</a:t>
            </a:r>
            <a:r>
              <a:rPr lang="en-US" sz="2700" b="1" u="sng" dirty="0"/>
              <a:t>: </a:t>
            </a:r>
            <a:r>
              <a:rPr lang="en-US" sz="2700" dirty="0">
                <a:solidFill>
                  <a:schemeClr val="tx1"/>
                </a:solidFill>
              </a:rPr>
              <a:t>Every task, bug, </a:t>
            </a:r>
            <a:r>
              <a:rPr lang="en-US" sz="2700" dirty="0" smtClean="0">
                <a:solidFill>
                  <a:schemeClr val="tx1"/>
                </a:solidFill>
              </a:rPr>
              <a:t>enhancement </a:t>
            </a:r>
            <a:r>
              <a:rPr lang="en-US" sz="2700" dirty="0" err="1" smtClean="0">
                <a:solidFill>
                  <a:schemeClr val="tx1"/>
                </a:solidFill>
              </a:rPr>
              <a:t>request;basically</a:t>
            </a:r>
            <a:r>
              <a:rPr lang="en-US" sz="2700" dirty="0" smtClean="0">
                <a:solidFill>
                  <a:schemeClr val="tx1"/>
                </a:solidFill>
              </a:rPr>
              <a:t> </a:t>
            </a:r>
            <a:r>
              <a:rPr lang="en-US" sz="2700" dirty="0">
                <a:solidFill>
                  <a:schemeClr val="tx1"/>
                </a:solidFill>
              </a:rPr>
              <a:t>anything to be </a:t>
            </a:r>
            <a:r>
              <a:rPr lang="en-US" sz="2700" dirty="0" smtClean="0">
                <a:solidFill>
                  <a:schemeClr val="tx1"/>
                </a:solidFill>
              </a:rPr>
              <a:t>created and </a:t>
            </a:r>
            <a:r>
              <a:rPr lang="en-US" sz="2700" dirty="0">
                <a:solidFill>
                  <a:schemeClr val="tx1"/>
                </a:solidFill>
              </a:rPr>
              <a:t>tracked is considered an Issue</a:t>
            </a:r>
            <a:r>
              <a:rPr lang="en-US" sz="2700" dirty="0" smtClean="0">
                <a:solidFill>
                  <a:schemeClr val="tx1"/>
                </a:solidFill>
              </a:rPr>
              <a:t>.</a:t>
            </a:r>
            <a:r>
              <a:rPr lang="en-US" sz="2700" b="1" dirty="0" smtClean="0">
                <a:solidFill>
                  <a:schemeClr val="tx1"/>
                </a:solidFill>
              </a:rPr>
              <a:t/>
            </a:r>
            <a:br>
              <a:rPr lang="en-US" sz="2700" b="1" dirty="0" smtClean="0">
                <a:solidFill>
                  <a:schemeClr val="tx1"/>
                </a:solidFill>
              </a:rPr>
            </a:br>
            <a:r>
              <a:rPr lang="en-US" sz="2700" b="1" u="sng" dirty="0" smtClean="0"/>
              <a:t>Project</a:t>
            </a:r>
            <a:r>
              <a:rPr lang="en-US" sz="2700" b="1" u="sng" dirty="0"/>
              <a:t>: </a:t>
            </a:r>
            <a:r>
              <a:rPr lang="en-US" sz="2700" dirty="0">
                <a:solidFill>
                  <a:schemeClr val="tx1"/>
                </a:solidFill>
              </a:rPr>
              <a:t>A collection of </a:t>
            </a:r>
            <a:r>
              <a:rPr lang="en-US" sz="2700" dirty="0" smtClean="0">
                <a:solidFill>
                  <a:schemeClr val="tx1"/>
                </a:solidFill>
              </a:rPr>
              <a:t>issues</a:t>
            </a:r>
            <a:br>
              <a:rPr lang="en-US" sz="2700" dirty="0" smtClean="0">
                <a:solidFill>
                  <a:schemeClr val="tx1"/>
                </a:solidFill>
              </a:rPr>
            </a:br>
            <a:r>
              <a:rPr lang="en-US" sz="2700" b="1" u="sng" dirty="0" smtClean="0"/>
              <a:t>Workflow</a:t>
            </a:r>
            <a:r>
              <a:rPr lang="en-US" sz="2700" b="1" u="sng" dirty="0"/>
              <a:t>: </a:t>
            </a:r>
            <a:r>
              <a:rPr lang="en-US" sz="2700" dirty="0">
                <a:solidFill>
                  <a:schemeClr val="tx1"/>
                </a:solidFill>
              </a:rPr>
              <a:t>A workflow is simply the series of steps an issue goes through starting from creation to completion.</a:t>
            </a:r>
          </a:p>
        </p:txBody>
      </p:sp>
      <p:pic>
        <p:nvPicPr>
          <p:cNvPr id="6" name="Picture 5"/>
          <p:cNvPicPr>
            <a:picLocks noChangeAspect="1"/>
          </p:cNvPicPr>
          <p:nvPr/>
        </p:nvPicPr>
        <p:blipFill>
          <a:blip r:embed="rId2"/>
          <a:stretch>
            <a:fillRect/>
          </a:stretch>
        </p:blipFill>
        <p:spPr>
          <a:xfrm>
            <a:off x="3519056" y="2570017"/>
            <a:ext cx="3574472" cy="1856510"/>
          </a:xfrm>
          <a:prstGeom prst="rect">
            <a:avLst/>
          </a:prstGeom>
        </p:spPr>
      </p:pic>
    </p:spTree>
    <p:extLst>
      <p:ext uri="{BB962C8B-B14F-4D97-AF65-F5344CB8AC3E}">
        <p14:creationId xmlns:p14="http://schemas.microsoft.com/office/powerpoint/2010/main" val="2497178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55" y="175491"/>
            <a:ext cx="11342253" cy="6682509"/>
          </a:xfrm>
        </p:spPr>
        <p:txBody>
          <a:bodyPr>
            <a:normAutofit/>
          </a:bodyPr>
          <a:lstStyle/>
          <a:p>
            <a:pPr marL="0" indent="0">
              <a:buNone/>
            </a:pPr>
            <a:r>
              <a:rPr lang="en-US" sz="2000" b="1" u="sng" dirty="0">
                <a:solidFill>
                  <a:schemeClr val="accent1"/>
                </a:solidFill>
              </a:rPr>
              <a:t>Managing Issue </a:t>
            </a:r>
            <a:r>
              <a:rPr lang="en-US" sz="2000" b="1" u="sng" dirty="0" smtClean="0">
                <a:solidFill>
                  <a:schemeClr val="accent1"/>
                </a:solidFill>
              </a:rPr>
              <a:t>Workflow</a:t>
            </a:r>
          </a:p>
          <a:p>
            <a:pPr marL="0" indent="0">
              <a:buNone/>
            </a:pPr>
            <a:endParaRPr lang="en-US" sz="2000" b="1" u="sng" dirty="0">
              <a:solidFill>
                <a:schemeClr val="accent1"/>
              </a:solidFill>
            </a:endParaRPr>
          </a:p>
          <a:p>
            <a:pPr marL="0" indent="0">
              <a:buNone/>
            </a:pPr>
            <a:endParaRPr lang="en-US" sz="2000" b="1" u="sng" dirty="0" smtClean="0">
              <a:solidFill>
                <a:schemeClr val="accent1"/>
              </a:solidFill>
            </a:endParaRPr>
          </a:p>
          <a:p>
            <a:pPr marL="0" indent="0">
              <a:buNone/>
            </a:pPr>
            <a:endParaRPr lang="en-US" sz="2000" b="1" u="sng" dirty="0">
              <a:solidFill>
                <a:schemeClr val="accent1"/>
              </a:solidFill>
            </a:endParaRPr>
          </a:p>
          <a:p>
            <a:pPr marL="0" indent="0">
              <a:buNone/>
            </a:pPr>
            <a:endParaRPr lang="en-US" sz="2000" b="1" u="sng" dirty="0" smtClean="0">
              <a:solidFill>
                <a:schemeClr val="accent1"/>
              </a:solidFill>
            </a:endParaRPr>
          </a:p>
          <a:p>
            <a:pPr marL="0" indent="0">
              <a:buNone/>
            </a:pPr>
            <a:endParaRPr lang="en-US" sz="2000" b="1" u="sng" dirty="0">
              <a:solidFill>
                <a:schemeClr val="accent1"/>
              </a:solidFill>
            </a:endParaRPr>
          </a:p>
          <a:p>
            <a:pPr marL="0" indent="0">
              <a:buNone/>
            </a:pPr>
            <a:endParaRPr lang="en-US" sz="2000" b="1" u="sng" dirty="0" smtClean="0">
              <a:solidFill>
                <a:schemeClr val="accent1"/>
              </a:solidFill>
            </a:endParaRPr>
          </a:p>
          <a:p>
            <a:pPr marL="0" indent="0">
              <a:buNone/>
            </a:pPr>
            <a:endParaRPr lang="en-US" sz="2000" b="1" u="sng" dirty="0">
              <a:solidFill>
                <a:schemeClr val="accent1"/>
              </a:solidFill>
            </a:endParaRPr>
          </a:p>
          <a:p>
            <a:pPr marL="0" indent="0">
              <a:buNone/>
            </a:pPr>
            <a:r>
              <a:rPr lang="en-US" b="1" u="sng" dirty="0" smtClean="0">
                <a:solidFill>
                  <a:schemeClr val="accent1"/>
                </a:solidFill>
              </a:rPr>
              <a:t>Comments </a:t>
            </a:r>
            <a:r>
              <a:rPr lang="en-US" b="1" u="sng" dirty="0">
                <a:solidFill>
                  <a:schemeClr val="accent1"/>
                </a:solidFill>
              </a:rPr>
              <a:t>On Jira </a:t>
            </a:r>
            <a:r>
              <a:rPr lang="en-US" b="1" u="sng" dirty="0" smtClean="0">
                <a:solidFill>
                  <a:schemeClr val="accent1"/>
                </a:solidFill>
              </a:rPr>
              <a:t>Issue</a:t>
            </a:r>
          </a:p>
          <a:p>
            <a:pPr marL="0" indent="0">
              <a:buNone/>
            </a:pPr>
            <a:endParaRPr lang="en-US" b="1" u="sng" dirty="0">
              <a:solidFill>
                <a:schemeClr val="accent1"/>
              </a:solidFill>
            </a:endParaRPr>
          </a:p>
          <a:p>
            <a:pPr marL="0" indent="0">
              <a:buNone/>
            </a:pPr>
            <a:endParaRPr lang="en-US" b="1" u="sng" dirty="0" smtClean="0">
              <a:solidFill>
                <a:schemeClr val="accent1"/>
              </a:solidFill>
            </a:endParaRPr>
          </a:p>
          <a:p>
            <a:pPr marL="0" indent="0">
              <a:buNone/>
            </a:pPr>
            <a:endParaRPr lang="en-US" b="1" u="sng" dirty="0">
              <a:solidFill>
                <a:schemeClr val="accent1"/>
              </a:solidFill>
            </a:endParaRPr>
          </a:p>
          <a:p>
            <a:pPr marL="0" indent="0">
              <a:buNone/>
            </a:pPr>
            <a:endParaRPr lang="en-US" b="1" u="sng" dirty="0" smtClean="0">
              <a:solidFill>
                <a:schemeClr val="accent1"/>
              </a:solidFill>
            </a:endParaRPr>
          </a:p>
          <a:p>
            <a:pPr marL="0" indent="0">
              <a:buNone/>
            </a:pPr>
            <a:endParaRPr lang="en-US" b="1" u="sng" dirty="0" smtClean="0">
              <a:solidFill>
                <a:schemeClr val="accent1"/>
              </a:solidFill>
            </a:endParaRPr>
          </a:p>
          <a:p>
            <a:pPr marL="0" indent="0">
              <a:buNone/>
            </a:pPr>
            <a:endParaRPr lang="en-US" b="1" u="sng" dirty="0" smtClean="0">
              <a:solidFill>
                <a:schemeClr val="accent1"/>
              </a:solidFill>
            </a:endParaRPr>
          </a:p>
          <a:p>
            <a:pPr marL="0" indent="0">
              <a:buNone/>
            </a:pPr>
            <a:endParaRPr lang="en-US" dirty="0">
              <a:solidFill>
                <a:schemeClr val="accent1"/>
              </a:solidFill>
            </a:endParaRPr>
          </a:p>
          <a:p>
            <a:pPr marL="0" indent="0">
              <a:buNone/>
            </a:pPr>
            <a:endParaRPr lang="en-US" sz="2000" b="1" u="sng" dirty="0" smtClean="0">
              <a:solidFill>
                <a:schemeClr val="accent1"/>
              </a:solidFill>
            </a:endParaRPr>
          </a:p>
        </p:txBody>
      </p:sp>
      <p:pic>
        <p:nvPicPr>
          <p:cNvPr id="4" name="Picture 3"/>
          <p:cNvPicPr>
            <a:picLocks noChangeAspect="1"/>
          </p:cNvPicPr>
          <p:nvPr/>
        </p:nvPicPr>
        <p:blipFill>
          <a:blip r:embed="rId2"/>
          <a:stretch>
            <a:fillRect/>
          </a:stretch>
        </p:blipFill>
        <p:spPr>
          <a:xfrm>
            <a:off x="3923546" y="175491"/>
            <a:ext cx="5715000" cy="3600450"/>
          </a:xfrm>
          <a:prstGeom prst="rect">
            <a:avLst/>
          </a:prstGeom>
        </p:spPr>
      </p:pic>
      <p:pic>
        <p:nvPicPr>
          <p:cNvPr id="2050" name="Picture 2" descr="Comment button is available in the Activity section of the iss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493" y="4021569"/>
            <a:ext cx="3840480" cy="1410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9724" y="4021569"/>
            <a:ext cx="4237838" cy="1295400"/>
          </a:xfrm>
          <a:prstGeom prst="rect">
            <a:avLst/>
          </a:prstGeom>
        </p:spPr>
      </p:pic>
      <p:pic>
        <p:nvPicPr>
          <p:cNvPr id="6" name="Picture 5"/>
          <p:cNvPicPr>
            <a:picLocks noChangeAspect="1"/>
          </p:cNvPicPr>
          <p:nvPr/>
        </p:nvPicPr>
        <p:blipFill>
          <a:blip r:embed="rId5"/>
          <a:stretch>
            <a:fillRect/>
          </a:stretch>
        </p:blipFill>
        <p:spPr>
          <a:xfrm>
            <a:off x="8287352" y="4084525"/>
            <a:ext cx="3503595" cy="1604006"/>
          </a:xfrm>
          <a:prstGeom prst="rect">
            <a:avLst/>
          </a:prstGeom>
        </p:spPr>
      </p:pic>
    </p:spTree>
    <p:extLst>
      <p:ext uri="{BB962C8B-B14F-4D97-AF65-F5344CB8AC3E}">
        <p14:creationId xmlns:p14="http://schemas.microsoft.com/office/powerpoint/2010/main" val="2616064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957" y="26994"/>
            <a:ext cx="11511815" cy="5632311"/>
          </a:xfrm>
          <a:prstGeom prst="rect">
            <a:avLst/>
          </a:prstGeom>
          <a:noFill/>
        </p:spPr>
        <p:txBody>
          <a:bodyPr wrap="square" rtlCol="0">
            <a:spAutoFit/>
          </a:bodyPr>
          <a:lstStyle/>
          <a:p>
            <a:r>
              <a:rPr lang="en-US" dirty="0" smtClean="0"/>
              <a:t>Email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Watch Issue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308008" y="932933"/>
            <a:ext cx="5955632" cy="277930"/>
          </a:xfrm>
          <a:prstGeom prst="rect">
            <a:avLst/>
          </a:prstGeom>
        </p:spPr>
      </p:pic>
      <p:pic>
        <p:nvPicPr>
          <p:cNvPr id="6" name="Picture 5"/>
          <p:cNvPicPr>
            <a:picLocks noChangeAspect="1"/>
          </p:cNvPicPr>
          <p:nvPr/>
        </p:nvPicPr>
        <p:blipFill>
          <a:blip r:embed="rId3"/>
          <a:stretch>
            <a:fillRect/>
          </a:stretch>
        </p:blipFill>
        <p:spPr>
          <a:xfrm>
            <a:off x="383306" y="1352546"/>
            <a:ext cx="2724150" cy="1705727"/>
          </a:xfrm>
          <a:prstGeom prst="rect">
            <a:avLst/>
          </a:prstGeom>
        </p:spPr>
      </p:pic>
      <p:pic>
        <p:nvPicPr>
          <p:cNvPr id="7" name="Picture 6"/>
          <p:cNvPicPr>
            <a:picLocks noChangeAspect="1"/>
          </p:cNvPicPr>
          <p:nvPr/>
        </p:nvPicPr>
        <p:blipFill>
          <a:blip r:embed="rId4"/>
          <a:stretch>
            <a:fillRect/>
          </a:stretch>
        </p:blipFill>
        <p:spPr>
          <a:xfrm>
            <a:off x="290865" y="3974225"/>
            <a:ext cx="5715000" cy="561975"/>
          </a:xfrm>
          <a:prstGeom prst="rect">
            <a:avLst/>
          </a:prstGeom>
        </p:spPr>
      </p:pic>
      <p:pic>
        <p:nvPicPr>
          <p:cNvPr id="8" name="Picture 7"/>
          <p:cNvPicPr>
            <a:picLocks noChangeAspect="1"/>
          </p:cNvPicPr>
          <p:nvPr/>
        </p:nvPicPr>
        <p:blipFill>
          <a:blip r:embed="rId5"/>
          <a:stretch>
            <a:fillRect/>
          </a:stretch>
        </p:blipFill>
        <p:spPr>
          <a:xfrm>
            <a:off x="6606389" y="2794307"/>
            <a:ext cx="1714500" cy="2382203"/>
          </a:xfrm>
          <a:prstGeom prst="rect">
            <a:avLst/>
          </a:prstGeom>
        </p:spPr>
      </p:pic>
      <p:pic>
        <p:nvPicPr>
          <p:cNvPr id="9" name="Picture 8"/>
          <p:cNvPicPr>
            <a:picLocks noChangeAspect="1"/>
          </p:cNvPicPr>
          <p:nvPr/>
        </p:nvPicPr>
        <p:blipFill>
          <a:blip r:embed="rId6"/>
          <a:stretch>
            <a:fillRect/>
          </a:stretch>
        </p:blipFill>
        <p:spPr>
          <a:xfrm>
            <a:off x="8721039" y="3058273"/>
            <a:ext cx="2238375" cy="1638300"/>
          </a:xfrm>
          <a:prstGeom prst="rect">
            <a:avLst/>
          </a:prstGeom>
        </p:spPr>
      </p:pic>
    </p:spTree>
    <p:extLst>
      <p:ext uri="{BB962C8B-B14F-4D97-AF65-F5344CB8AC3E}">
        <p14:creationId xmlns:p14="http://schemas.microsoft.com/office/powerpoint/2010/main" val="3039319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134754"/>
            <a:ext cx="10805605" cy="6294921"/>
          </a:xfrm>
        </p:spPr>
        <p:txBody>
          <a:bodyPr>
            <a:normAutofit/>
          </a:bodyPr>
          <a:lstStyle/>
          <a:p>
            <a:pPr marL="0" indent="0">
              <a:buNone/>
            </a:pPr>
            <a:r>
              <a:rPr lang="en-US" sz="2400" b="1" u="sng" dirty="0" smtClean="0">
                <a:solidFill>
                  <a:schemeClr val="accent1"/>
                </a:solidFill>
              </a:rPr>
              <a:t>More menu item </a:t>
            </a:r>
          </a:p>
          <a:p>
            <a:pPr marL="0" indent="0">
              <a:buNone/>
            </a:pPr>
            <a:endParaRPr lang="en-US" sz="2400" b="1" u="sng" dirty="0">
              <a:solidFill>
                <a:schemeClr val="accent1"/>
              </a:solidFill>
            </a:endParaRPr>
          </a:p>
        </p:txBody>
      </p:sp>
      <p:pic>
        <p:nvPicPr>
          <p:cNvPr id="4" name="Picture 3"/>
          <p:cNvPicPr>
            <a:picLocks noChangeAspect="1"/>
          </p:cNvPicPr>
          <p:nvPr/>
        </p:nvPicPr>
        <p:blipFill>
          <a:blip r:embed="rId2"/>
          <a:stretch>
            <a:fillRect/>
          </a:stretch>
        </p:blipFill>
        <p:spPr>
          <a:xfrm>
            <a:off x="677333" y="644893"/>
            <a:ext cx="1971675" cy="3330341"/>
          </a:xfrm>
          <a:prstGeom prst="rect">
            <a:avLst/>
          </a:prstGeom>
        </p:spPr>
      </p:pic>
      <p:sp>
        <p:nvSpPr>
          <p:cNvPr id="5" name="Rectangle 4"/>
          <p:cNvSpPr/>
          <p:nvPr/>
        </p:nvSpPr>
        <p:spPr>
          <a:xfrm>
            <a:off x="5425363" y="27472"/>
            <a:ext cx="6096000" cy="6740307"/>
          </a:xfrm>
          <a:prstGeom prst="rect">
            <a:avLst/>
          </a:prstGeom>
        </p:spPr>
        <p:txBody>
          <a:bodyPr>
            <a:spAutoFit/>
          </a:bodyPr>
          <a:lstStyle/>
          <a:p>
            <a:r>
              <a:rPr lang="en-US" dirty="0" smtClean="0"/>
              <a:t>#5</a:t>
            </a:r>
            <a:r>
              <a:rPr lang="en-US" dirty="0"/>
              <a:t>) Log work:  </a:t>
            </a:r>
            <a:r>
              <a:rPr lang="en-US" dirty="0" smtClean="0"/>
              <a:t>This is a way to track the progress on your issue </a:t>
            </a:r>
            <a:r>
              <a:rPr lang="en-US" dirty="0"/>
              <a:t>in terms of time. When this option is used, the following dialogue opens up. As you can see, the detailed information about how much time is spent on an issue, how much is remaining, </a:t>
            </a:r>
            <a:r>
              <a:rPr lang="en-US" dirty="0" err="1"/>
              <a:t>etc</a:t>
            </a:r>
            <a:r>
              <a:rPr lang="en-US" dirty="0"/>
              <a:t> can be logged here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6" name="Picture 5"/>
          <p:cNvPicPr>
            <a:picLocks noChangeAspect="1"/>
          </p:cNvPicPr>
          <p:nvPr/>
        </p:nvPicPr>
        <p:blipFill>
          <a:blip r:embed="rId3"/>
          <a:stretch>
            <a:fillRect/>
          </a:stretch>
        </p:blipFill>
        <p:spPr>
          <a:xfrm>
            <a:off x="2910889" y="1484721"/>
            <a:ext cx="4483367" cy="2603783"/>
          </a:xfrm>
          <a:prstGeom prst="rect">
            <a:avLst/>
          </a:prstGeom>
        </p:spPr>
      </p:pic>
      <p:sp>
        <p:nvSpPr>
          <p:cNvPr id="7" name="TextBox 6"/>
          <p:cNvSpPr txBox="1"/>
          <p:nvPr/>
        </p:nvSpPr>
        <p:spPr>
          <a:xfrm>
            <a:off x="269507" y="4533499"/>
            <a:ext cx="4494998" cy="1200329"/>
          </a:xfrm>
          <a:prstGeom prst="rect">
            <a:avLst/>
          </a:prstGeom>
          <a:noFill/>
        </p:spPr>
        <p:txBody>
          <a:bodyPr wrap="square" rtlCol="0">
            <a:spAutoFit/>
          </a:bodyPr>
          <a:lstStyle/>
          <a:p>
            <a:r>
              <a:rPr lang="en-US"/>
              <a:t>#7) Link:  This is a very versatile feature of JIRA that allows you can logically link issues with one another and establish relationships/dependencies.</a:t>
            </a:r>
            <a:endParaRPr lang="en-US" dirty="0"/>
          </a:p>
        </p:txBody>
      </p:sp>
      <p:pic>
        <p:nvPicPr>
          <p:cNvPr id="8" name="Picture 7"/>
          <p:cNvPicPr>
            <a:picLocks noChangeAspect="1"/>
          </p:cNvPicPr>
          <p:nvPr/>
        </p:nvPicPr>
        <p:blipFill>
          <a:blip r:embed="rId4"/>
          <a:stretch>
            <a:fillRect/>
          </a:stretch>
        </p:blipFill>
        <p:spPr>
          <a:xfrm>
            <a:off x="4537778" y="4322926"/>
            <a:ext cx="4644724" cy="2231090"/>
          </a:xfrm>
          <a:prstGeom prst="rect">
            <a:avLst/>
          </a:prstGeom>
        </p:spPr>
      </p:pic>
      <p:pic>
        <p:nvPicPr>
          <p:cNvPr id="9" name="Picture 8"/>
          <p:cNvPicPr>
            <a:picLocks noChangeAspect="1"/>
          </p:cNvPicPr>
          <p:nvPr/>
        </p:nvPicPr>
        <p:blipFill>
          <a:blip r:embed="rId5"/>
          <a:stretch>
            <a:fillRect/>
          </a:stretch>
        </p:blipFill>
        <p:spPr>
          <a:xfrm>
            <a:off x="9384292" y="4424050"/>
            <a:ext cx="2419350" cy="1419225"/>
          </a:xfrm>
          <a:prstGeom prst="rect">
            <a:avLst/>
          </a:prstGeom>
        </p:spPr>
      </p:pic>
    </p:spTree>
    <p:extLst>
      <p:ext uri="{BB962C8B-B14F-4D97-AF65-F5344CB8AC3E}">
        <p14:creationId xmlns:p14="http://schemas.microsoft.com/office/powerpoint/2010/main" val="32407415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639" y="240631"/>
            <a:ext cx="10905422" cy="6227545"/>
          </a:xfrm>
        </p:spPr>
        <p:txBody>
          <a:bodyPr/>
          <a:lstStyle/>
          <a:p>
            <a:pPr marL="0" indent="0">
              <a:buNone/>
            </a:pPr>
            <a:r>
              <a:rPr lang="en-US" dirty="0" smtClean="0"/>
              <a:t>Resolve Issue:</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3095625" y="1238250"/>
            <a:ext cx="6000750" cy="4381500"/>
          </a:xfrm>
          <a:prstGeom prst="rect">
            <a:avLst/>
          </a:prstGeom>
        </p:spPr>
      </p:pic>
    </p:spTree>
    <p:extLst>
      <p:ext uri="{BB962C8B-B14F-4D97-AF65-F5344CB8AC3E}">
        <p14:creationId xmlns:p14="http://schemas.microsoft.com/office/powerpoint/2010/main" val="154689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59882"/>
            <a:ext cx="10430220" cy="6323797"/>
          </a:xfrm>
        </p:spPr>
        <p:txBody>
          <a:bodyPr/>
          <a:lstStyle/>
          <a:p>
            <a:pPr marL="0" indent="0">
              <a:buNone/>
            </a:pPr>
            <a:r>
              <a:rPr lang="en-US" b="1" u="sng" dirty="0">
                <a:solidFill>
                  <a:schemeClr val="accent1"/>
                </a:solidFill>
              </a:rPr>
              <a:t>JIRA Reports</a:t>
            </a:r>
          </a:p>
          <a:p>
            <a:pPr marL="0" indent="0">
              <a:buNone/>
            </a:pPr>
            <a:r>
              <a:rPr lang="en-US" dirty="0"/>
              <a:t>JIRA also comes with a robust reporting feature. There are many kinds of reports that it facilitates.</a:t>
            </a:r>
          </a:p>
          <a:p>
            <a:pPr marL="0" indent="0">
              <a:buNone/>
            </a:pPr>
            <a:r>
              <a:rPr lang="en-US" dirty="0" smtClean="0"/>
              <a:t>Browse </a:t>
            </a:r>
            <a:r>
              <a:rPr lang="en-US" dirty="0"/>
              <a:t>through a project whose details you would want to get a report of and go to the “Reports” tab. Here you will see a list of all the reports that can present for you.</a:t>
            </a:r>
          </a:p>
          <a:p>
            <a:pPr marL="0" indent="0">
              <a:buNone/>
            </a:pPr>
            <a:r>
              <a:rPr lang="en-US" dirty="0" smtClean="0"/>
              <a:t>Choose </a:t>
            </a:r>
            <a:r>
              <a:rPr lang="en-US" dirty="0"/>
              <a:t>the report and set the data criteria and you will have a custom made the report in hand within no time.</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657299" y="2343651"/>
            <a:ext cx="4819650" cy="4095750"/>
          </a:xfrm>
          <a:prstGeom prst="rect">
            <a:avLst/>
          </a:prstGeom>
        </p:spPr>
      </p:pic>
    </p:spTree>
    <p:extLst>
      <p:ext uri="{BB962C8B-B14F-4D97-AF65-F5344CB8AC3E}">
        <p14:creationId xmlns:p14="http://schemas.microsoft.com/office/powerpoint/2010/main" val="3345285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idx="1"/>
          </p:nvPr>
        </p:nvSpPr>
        <p:spPr>
          <a:xfrm>
            <a:off x="677863" y="346075"/>
            <a:ext cx="10910887" cy="6286500"/>
          </a:xfrm>
        </p:spPr>
        <p:txBody>
          <a:bodyPr/>
          <a:lstStyle/>
          <a:p>
            <a:r>
              <a:rPr lang="en-US" dirty="0"/>
              <a:t>Installing JIRA </a:t>
            </a:r>
            <a:r>
              <a:rPr lang="en-US" dirty="0" smtClean="0"/>
              <a:t>Agile</a:t>
            </a:r>
          </a:p>
          <a:p>
            <a:pPr marL="0" indent="0">
              <a:buNone/>
            </a:pPr>
            <a:r>
              <a:rPr lang="en-US" dirty="0"/>
              <a:t>The easiest way to get JIRA Agile is to install it directly from JIRA, via the </a:t>
            </a:r>
            <a:r>
              <a:rPr lang="en-US" b="1" dirty="0"/>
              <a:t>Universal Plugin Manager</a:t>
            </a:r>
            <a:r>
              <a:rPr lang="en-US" dirty="0"/>
              <a:t> (</a:t>
            </a:r>
            <a:r>
              <a:rPr lang="en-US" b="1" dirty="0"/>
              <a:t>UPM</a:t>
            </a:r>
            <a:r>
              <a:rPr lang="en-US" dirty="0"/>
              <a:t>). To do this, you will need to have an account with JIRA System Administrator global </a:t>
            </a:r>
            <a:r>
              <a:rPr lang="en-US" dirty="0" smtClean="0"/>
              <a:t>permission, and perform the following steps:</a:t>
            </a:r>
          </a:p>
          <a:p>
            <a:pPr marL="0" indent="0">
              <a:buNone/>
            </a:pPr>
            <a:endParaRPr lang="en-US" dirty="0"/>
          </a:p>
          <a:p>
            <a:pPr marL="0" indent="0">
              <a:buNone/>
            </a:pPr>
            <a:endParaRPr lang="en-US" dirty="0"/>
          </a:p>
        </p:txBody>
      </p:sp>
      <p:pic>
        <p:nvPicPr>
          <p:cNvPr id="11" name="Picture 10"/>
          <p:cNvPicPr>
            <a:picLocks noChangeAspect="1"/>
          </p:cNvPicPr>
          <p:nvPr/>
        </p:nvPicPr>
        <p:blipFill>
          <a:blip r:embed="rId2"/>
          <a:stretch>
            <a:fillRect/>
          </a:stretch>
        </p:blipFill>
        <p:spPr>
          <a:xfrm>
            <a:off x="485357" y="1929564"/>
            <a:ext cx="10858500" cy="4374983"/>
          </a:xfrm>
          <a:prstGeom prst="rect">
            <a:avLst/>
          </a:prstGeom>
        </p:spPr>
      </p:pic>
    </p:spTree>
    <p:extLst>
      <p:ext uri="{BB962C8B-B14F-4D97-AF65-F5344CB8AC3E}">
        <p14:creationId xmlns:p14="http://schemas.microsoft.com/office/powerpoint/2010/main" val="568700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74148" y="2532576"/>
            <a:ext cx="8596105" cy="1322947"/>
          </a:xfrm>
          <a:prstGeom prst="rect">
            <a:avLst/>
          </a:prstGeom>
        </p:spPr>
      </p:pic>
      <p:pic>
        <p:nvPicPr>
          <p:cNvPr id="6" name="Picture 5"/>
          <p:cNvPicPr>
            <a:picLocks noChangeAspect="1"/>
          </p:cNvPicPr>
          <p:nvPr/>
        </p:nvPicPr>
        <p:blipFill>
          <a:blip r:embed="rId3"/>
          <a:stretch>
            <a:fillRect/>
          </a:stretch>
        </p:blipFill>
        <p:spPr>
          <a:xfrm>
            <a:off x="1181100" y="166687"/>
            <a:ext cx="9829800" cy="6524625"/>
          </a:xfrm>
          <a:prstGeom prst="rect">
            <a:avLst/>
          </a:prstGeom>
        </p:spPr>
      </p:pic>
    </p:spTree>
    <p:extLst>
      <p:ext uri="{BB962C8B-B14F-4D97-AF65-F5344CB8AC3E}">
        <p14:creationId xmlns:p14="http://schemas.microsoft.com/office/powerpoint/2010/main" val="323918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7419" y="182563"/>
            <a:ext cx="8258476" cy="5859462"/>
          </a:xfrm>
          <a:prstGeom prst="rect">
            <a:avLst/>
          </a:prstGeom>
        </p:spPr>
      </p:pic>
    </p:spTree>
    <p:extLst>
      <p:ext uri="{BB962C8B-B14F-4D97-AF65-F5344CB8AC3E}">
        <p14:creationId xmlns:p14="http://schemas.microsoft.com/office/powerpoint/2010/main" val="1263765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31007"/>
            <a:ext cx="10959609" cy="6371924"/>
          </a:xfrm>
        </p:spPr>
        <p:txBody>
          <a:bodyPr/>
          <a:lstStyle/>
          <a:p>
            <a:pPr marL="0" indent="0">
              <a:buNone/>
            </a:pPr>
            <a:r>
              <a:rPr lang="en-US" b="1" u="sng" dirty="0">
                <a:solidFill>
                  <a:schemeClr val="accent1"/>
                </a:solidFill>
              </a:rPr>
              <a:t>User </a:t>
            </a:r>
            <a:r>
              <a:rPr lang="en-US" b="1" u="sng" dirty="0" smtClean="0">
                <a:solidFill>
                  <a:schemeClr val="accent1"/>
                </a:solidFill>
              </a:rPr>
              <a:t>stories</a:t>
            </a:r>
            <a:endParaRPr lang="en-US" b="1" u="sng" dirty="0">
              <a:solidFill>
                <a:schemeClr val="accent1"/>
              </a:solidFill>
            </a:endParaRPr>
          </a:p>
        </p:txBody>
      </p:sp>
      <p:pic>
        <p:nvPicPr>
          <p:cNvPr id="4" name="Picture 3"/>
          <p:cNvPicPr>
            <a:picLocks noChangeAspect="1"/>
          </p:cNvPicPr>
          <p:nvPr/>
        </p:nvPicPr>
        <p:blipFill>
          <a:blip r:embed="rId2"/>
          <a:stretch>
            <a:fillRect/>
          </a:stretch>
        </p:blipFill>
        <p:spPr>
          <a:xfrm>
            <a:off x="2342374" y="827773"/>
            <a:ext cx="7629525" cy="5689032"/>
          </a:xfrm>
          <a:prstGeom prst="rect">
            <a:avLst/>
          </a:prstGeom>
        </p:spPr>
      </p:pic>
    </p:spTree>
    <p:extLst>
      <p:ext uri="{BB962C8B-B14F-4D97-AF65-F5344CB8AC3E}">
        <p14:creationId xmlns:p14="http://schemas.microsoft.com/office/powerpoint/2010/main" val="32660731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97960" y="1559293"/>
            <a:ext cx="8596105" cy="2447043"/>
          </a:xfrm>
          <a:prstGeom prst="rect">
            <a:avLst/>
          </a:prstGeom>
        </p:spPr>
      </p:pic>
      <p:pic>
        <p:nvPicPr>
          <p:cNvPr id="6" name="Picture 5"/>
          <p:cNvPicPr>
            <a:picLocks noChangeAspect="1"/>
          </p:cNvPicPr>
          <p:nvPr/>
        </p:nvPicPr>
        <p:blipFill>
          <a:blip r:embed="rId3"/>
          <a:stretch>
            <a:fillRect/>
          </a:stretch>
        </p:blipFill>
        <p:spPr>
          <a:xfrm>
            <a:off x="1058779" y="685800"/>
            <a:ext cx="9885145" cy="5486400"/>
          </a:xfrm>
          <a:prstGeom prst="rect">
            <a:avLst/>
          </a:prstGeom>
        </p:spPr>
      </p:pic>
    </p:spTree>
    <p:extLst>
      <p:ext uri="{BB962C8B-B14F-4D97-AF65-F5344CB8AC3E}">
        <p14:creationId xmlns:p14="http://schemas.microsoft.com/office/powerpoint/2010/main" val="2855025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387927"/>
            <a:ext cx="8596668" cy="5653435"/>
          </a:xfrm>
        </p:spPr>
        <p:txBody>
          <a:bodyPr/>
          <a:lstStyle/>
          <a:p>
            <a:pPr marL="0" indent="0">
              <a:buNone/>
            </a:pPr>
            <a:r>
              <a:rPr lang="en-US" sz="2400" dirty="0"/>
              <a:t>Say the issue first gets created, goes to being worked on and when complete gets closed. The workflow in this case is:</a:t>
            </a:r>
          </a:p>
          <a:p>
            <a:endParaRPr lang="en-US" dirty="0"/>
          </a:p>
        </p:txBody>
      </p:sp>
      <p:pic>
        <p:nvPicPr>
          <p:cNvPr id="3074" name="Picture 2" descr="https://cdn.softwaretestinghelp.com/wp-content/qa/uploads/2013/10/Atlassian-JIRA-workf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557" y="2382981"/>
            <a:ext cx="4194752" cy="210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61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81266" y="2702439"/>
            <a:ext cx="8596105" cy="1322947"/>
          </a:xfrm>
          <a:prstGeom prst="rect">
            <a:avLst/>
          </a:prstGeom>
        </p:spPr>
      </p:pic>
      <p:pic>
        <p:nvPicPr>
          <p:cNvPr id="6" name="Picture 5"/>
          <p:cNvPicPr>
            <a:picLocks noChangeAspect="1"/>
          </p:cNvPicPr>
          <p:nvPr/>
        </p:nvPicPr>
        <p:blipFill>
          <a:blip r:embed="rId3"/>
          <a:stretch>
            <a:fillRect/>
          </a:stretch>
        </p:blipFill>
        <p:spPr>
          <a:xfrm>
            <a:off x="1681267" y="433138"/>
            <a:ext cx="8492636" cy="5938788"/>
          </a:xfrm>
          <a:prstGeom prst="rect">
            <a:avLst/>
          </a:prstGeom>
        </p:spPr>
      </p:pic>
    </p:spTree>
    <p:extLst>
      <p:ext uri="{BB962C8B-B14F-4D97-AF65-F5344CB8AC3E}">
        <p14:creationId xmlns:p14="http://schemas.microsoft.com/office/powerpoint/2010/main" val="3480382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9035" y="2561945"/>
            <a:ext cx="8596105" cy="1322947"/>
          </a:xfrm>
          <a:prstGeom prst="rect">
            <a:avLst/>
          </a:prstGeom>
        </p:spPr>
      </p:pic>
      <p:pic>
        <p:nvPicPr>
          <p:cNvPr id="5" name="Picture 4"/>
          <p:cNvPicPr>
            <a:picLocks noChangeAspect="1"/>
          </p:cNvPicPr>
          <p:nvPr/>
        </p:nvPicPr>
        <p:blipFill>
          <a:blip r:embed="rId3"/>
          <a:stretch>
            <a:fillRect/>
          </a:stretch>
        </p:blipFill>
        <p:spPr>
          <a:xfrm>
            <a:off x="1543050" y="114300"/>
            <a:ext cx="9105900" cy="6629400"/>
          </a:xfrm>
          <a:prstGeom prst="rect">
            <a:avLst/>
          </a:prstGeom>
        </p:spPr>
      </p:pic>
    </p:spTree>
    <p:extLst>
      <p:ext uri="{BB962C8B-B14F-4D97-AF65-F5344CB8AC3E}">
        <p14:creationId xmlns:p14="http://schemas.microsoft.com/office/powerpoint/2010/main" val="3329634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59609" y="236306"/>
            <a:ext cx="8734425" cy="6558444"/>
          </a:xfrm>
          <a:prstGeom prst="rect">
            <a:avLst/>
          </a:prstGeom>
        </p:spPr>
      </p:pic>
    </p:spTree>
    <p:extLst>
      <p:ext uri="{BB962C8B-B14F-4D97-AF65-F5344CB8AC3E}">
        <p14:creationId xmlns:p14="http://schemas.microsoft.com/office/powerpoint/2010/main" val="3941514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855891" y="585628"/>
            <a:ext cx="8596105" cy="3296884"/>
          </a:xfrm>
          <a:prstGeom prst="rect">
            <a:avLst/>
          </a:prstGeom>
        </p:spPr>
      </p:pic>
      <p:sp>
        <p:nvSpPr>
          <p:cNvPr id="7" name="Rectangle 6"/>
          <p:cNvSpPr/>
          <p:nvPr/>
        </p:nvSpPr>
        <p:spPr>
          <a:xfrm>
            <a:off x="623100" y="295651"/>
            <a:ext cx="5356659" cy="369332"/>
          </a:xfrm>
          <a:prstGeom prst="rect">
            <a:avLst/>
          </a:prstGeom>
        </p:spPr>
        <p:txBody>
          <a:bodyPr wrap="none">
            <a:spAutoFit/>
          </a:bodyPr>
          <a:lstStyle/>
          <a:p>
            <a:r>
              <a:rPr lang="en-US" dirty="0"/>
              <a:t>Scrum Handling With Jira For Managing The Sprint</a:t>
            </a:r>
          </a:p>
        </p:txBody>
      </p:sp>
      <p:pic>
        <p:nvPicPr>
          <p:cNvPr id="8" name="Picture 7"/>
          <p:cNvPicPr>
            <a:picLocks noChangeAspect="1"/>
          </p:cNvPicPr>
          <p:nvPr/>
        </p:nvPicPr>
        <p:blipFill>
          <a:blip r:embed="rId3"/>
          <a:stretch>
            <a:fillRect/>
          </a:stretch>
        </p:blipFill>
        <p:spPr>
          <a:xfrm>
            <a:off x="2136543" y="664983"/>
            <a:ext cx="8391525" cy="6014930"/>
          </a:xfrm>
          <a:prstGeom prst="rect">
            <a:avLst/>
          </a:prstGeom>
        </p:spPr>
      </p:pic>
    </p:spTree>
    <p:extLst>
      <p:ext uri="{BB962C8B-B14F-4D97-AF65-F5344CB8AC3E}">
        <p14:creationId xmlns:p14="http://schemas.microsoft.com/office/powerpoint/2010/main" val="4021256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70589" y="411163"/>
            <a:ext cx="6955604" cy="5630862"/>
          </a:xfrm>
          <a:prstGeom prst="rect">
            <a:avLst/>
          </a:prstGeom>
        </p:spPr>
      </p:pic>
    </p:spTree>
    <p:extLst>
      <p:ext uri="{BB962C8B-B14F-4D97-AF65-F5344CB8AC3E}">
        <p14:creationId xmlns:p14="http://schemas.microsoft.com/office/powerpoint/2010/main" val="2588672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4557" y="729465"/>
            <a:ext cx="7705617" cy="5373384"/>
          </a:xfrm>
          <a:prstGeom prst="rect">
            <a:avLst/>
          </a:prstGeom>
        </p:spPr>
      </p:pic>
    </p:spTree>
    <p:extLst>
      <p:ext uri="{BB962C8B-B14F-4D97-AF65-F5344CB8AC3E}">
        <p14:creationId xmlns:p14="http://schemas.microsoft.com/office/powerpoint/2010/main" val="1106292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7978" y="370423"/>
            <a:ext cx="8096035" cy="5968732"/>
          </a:xfrm>
          <a:prstGeom prst="rect">
            <a:avLst/>
          </a:prstGeom>
        </p:spPr>
      </p:pic>
    </p:spTree>
    <p:extLst>
      <p:ext uri="{BB962C8B-B14F-4D97-AF65-F5344CB8AC3E}">
        <p14:creationId xmlns:p14="http://schemas.microsoft.com/office/powerpoint/2010/main" val="1994487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19218" y="379413"/>
            <a:ext cx="7839182" cy="5589587"/>
          </a:xfrm>
          <a:prstGeom prst="rect">
            <a:avLst/>
          </a:prstGeom>
        </p:spPr>
      </p:pic>
    </p:spTree>
    <p:extLst>
      <p:ext uri="{BB962C8B-B14F-4D97-AF65-F5344CB8AC3E}">
        <p14:creationId xmlns:p14="http://schemas.microsoft.com/office/powerpoint/2010/main" val="34971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49348" y="441325"/>
            <a:ext cx="7325473" cy="5600700"/>
          </a:xfrm>
          <a:prstGeom prst="rect">
            <a:avLst/>
          </a:prstGeom>
        </p:spPr>
      </p:pic>
    </p:spTree>
    <p:extLst>
      <p:ext uri="{BB962C8B-B14F-4D97-AF65-F5344CB8AC3E}">
        <p14:creationId xmlns:p14="http://schemas.microsoft.com/office/powerpoint/2010/main" val="324541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26058" y="411163"/>
            <a:ext cx="8352890" cy="5630862"/>
          </a:xfrm>
          <a:prstGeom prst="rect">
            <a:avLst/>
          </a:prstGeom>
        </p:spPr>
      </p:pic>
    </p:spTree>
    <p:extLst>
      <p:ext uri="{BB962C8B-B14F-4D97-AF65-F5344CB8AC3E}">
        <p14:creationId xmlns:p14="http://schemas.microsoft.com/office/powerpoint/2010/main" val="2985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536874" cy="942109"/>
          </a:xfrm>
        </p:spPr>
        <p:txBody>
          <a:bodyPr/>
          <a:lstStyle/>
          <a:p>
            <a:r>
              <a:rPr lang="en-US" b="1" dirty="0"/>
              <a:t>JIRA Admin And User Management</a:t>
            </a:r>
          </a:p>
        </p:txBody>
      </p:sp>
      <p:sp>
        <p:nvSpPr>
          <p:cNvPr id="3" name="Content Placeholder 2"/>
          <p:cNvSpPr>
            <a:spLocks noGrp="1"/>
          </p:cNvSpPr>
          <p:nvPr>
            <p:ph idx="1"/>
          </p:nvPr>
        </p:nvSpPr>
        <p:spPr>
          <a:xfrm>
            <a:off x="178571" y="788989"/>
            <a:ext cx="11126738" cy="5722647"/>
          </a:xfrm>
        </p:spPr>
        <p:txBody>
          <a:bodyPr>
            <a:normAutofit fontScale="92500"/>
          </a:bodyPr>
          <a:lstStyle/>
          <a:p>
            <a:pPr marL="0" indent="0">
              <a:buNone/>
            </a:pPr>
            <a:r>
              <a:rPr lang="en-US" sz="2400" dirty="0" smtClean="0"/>
              <a:t/>
            </a:r>
            <a:br>
              <a:rPr lang="en-US" sz="2400" dirty="0" smtClean="0"/>
            </a:br>
            <a:r>
              <a:rPr lang="en-US" sz="2400" dirty="0" smtClean="0"/>
              <a:t>Project </a:t>
            </a:r>
            <a:r>
              <a:rPr lang="en-US" sz="2400" dirty="0"/>
              <a:t>Management is one of the first and most important concepts in </a:t>
            </a:r>
            <a:r>
              <a:rPr lang="en-US" sz="2400" dirty="0" smtClean="0"/>
              <a:t>administration. </a:t>
            </a:r>
            <a:r>
              <a:rPr lang="en-US" sz="2400" b="1" dirty="0" smtClean="0"/>
              <a:t>A </a:t>
            </a:r>
            <a:r>
              <a:rPr lang="en-US" sz="2400" b="1" dirty="0"/>
              <a:t>JIRA Admin can:</a:t>
            </a:r>
            <a:endParaRPr lang="en-US" sz="2400" dirty="0"/>
          </a:p>
          <a:p>
            <a:r>
              <a:rPr lang="en-US" sz="2400" dirty="0"/>
              <a:t>Create a project</a:t>
            </a:r>
          </a:p>
          <a:p>
            <a:r>
              <a:rPr lang="en-US" sz="2400" dirty="0"/>
              <a:t>Configure an already created Project.</a:t>
            </a:r>
          </a:p>
          <a:p>
            <a:pPr marL="0" indent="0">
              <a:buNone/>
            </a:pPr>
            <a:r>
              <a:rPr lang="en-US" dirty="0" smtClean="0"/>
              <a:t/>
            </a:r>
            <a:br>
              <a:rPr lang="en-US" dirty="0" smtClean="0"/>
            </a:br>
            <a:r>
              <a:rPr lang="en-US" sz="2400" u="sng" dirty="0" smtClean="0">
                <a:solidFill>
                  <a:schemeClr val="accent1"/>
                </a:solidFill>
              </a:rPr>
              <a:t>Create </a:t>
            </a:r>
            <a:r>
              <a:rPr lang="en-US" sz="2400" u="sng" dirty="0">
                <a:solidFill>
                  <a:schemeClr val="accent1"/>
                </a:solidFill>
              </a:rPr>
              <a:t>A Project</a:t>
            </a:r>
          </a:p>
          <a:p>
            <a:pPr marL="0" indent="0">
              <a:buNone/>
            </a:pPr>
            <a:r>
              <a:rPr lang="en-US" b="1" dirty="0" smtClean="0"/>
              <a:t>1</a:t>
            </a:r>
            <a:r>
              <a:rPr lang="en-US" b="1" dirty="0"/>
              <a:t>)</a:t>
            </a:r>
            <a:r>
              <a:rPr lang="en-US" dirty="0"/>
              <a:t> </a:t>
            </a:r>
            <a:r>
              <a:rPr lang="en-US" sz="2400" dirty="0"/>
              <a:t>Once you log in, on the Dashboard itself you will have a few options to get started:</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560924" y="4217843"/>
            <a:ext cx="5128349" cy="1933575"/>
          </a:xfrm>
          <a:prstGeom prst="rect">
            <a:avLst/>
          </a:prstGeom>
        </p:spPr>
      </p:pic>
    </p:spTree>
    <p:extLst>
      <p:ext uri="{BB962C8B-B14F-4D97-AF65-F5344CB8AC3E}">
        <p14:creationId xmlns:p14="http://schemas.microsoft.com/office/powerpoint/2010/main" val="38085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82221" y="636998"/>
            <a:ext cx="9174822" cy="5405027"/>
          </a:xfrm>
          <a:prstGeom prst="rect">
            <a:avLst/>
          </a:prstGeom>
        </p:spPr>
      </p:pic>
    </p:spTree>
    <p:extLst>
      <p:ext uri="{BB962C8B-B14F-4D97-AF65-F5344CB8AC3E}">
        <p14:creationId xmlns:p14="http://schemas.microsoft.com/office/powerpoint/2010/main" val="3298141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1398" y="523982"/>
            <a:ext cx="8589195" cy="5518043"/>
          </a:xfrm>
          <a:prstGeom prst="rect">
            <a:avLst/>
          </a:prstGeom>
        </p:spPr>
      </p:pic>
    </p:spTree>
    <p:extLst>
      <p:ext uri="{BB962C8B-B14F-4D97-AF65-F5344CB8AC3E}">
        <p14:creationId xmlns:p14="http://schemas.microsoft.com/office/powerpoint/2010/main" val="3089427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13043" y="482600"/>
            <a:ext cx="8250148" cy="5559425"/>
          </a:xfrm>
          <a:prstGeom prst="rect">
            <a:avLst/>
          </a:prstGeom>
        </p:spPr>
      </p:pic>
    </p:spTree>
    <p:extLst>
      <p:ext uri="{BB962C8B-B14F-4D97-AF65-F5344CB8AC3E}">
        <p14:creationId xmlns:p14="http://schemas.microsoft.com/office/powerpoint/2010/main" val="1027961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28800" y="339725"/>
            <a:ext cx="7777537" cy="5702300"/>
          </a:xfrm>
          <a:prstGeom prst="rect">
            <a:avLst/>
          </a:prstGeom>
        </p:spPr>
      </p:pic>
    </p:spTree>
    <p:extLst>
      <p:ext uri="{BB962C8B-B14F-4D97-AF65-F5344CB8AC3E}">
        <p14:creationId xmlns:p14="http://schemas.microsoft.com/office/powerpoint/2010/main" val="92997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77966" y="3439833"/>
            <a:ext cx="8596105" cy="1322947"/>
          </a:xfrm>
          <a:prstGeom prst="rect">
            <a:avLst/>
          </a:prstGeom>
        </p:spPr>
      </p:pic>
      <p:pic>
        <p:nvPicPr>
          <p:cNvPr id="6" name="Picture 5"/>
          <p:cNvPicPr>
            <a:picLocks noChangeAspect="1"/>
          </p:cNvPicPr>
          <p:nvPr/>
        </p:nvPicPr>
        <p:blipFill>
          <a:blip r:embed="rId3"/>
          <a:stretch>
            <a:fillRect/>
          </a:stretch>
        </p:blipFill>
        <p:spPr>
          <a:xfrm>
            <a:off x="1684832" y="1672431"/>
            <a:ext cx="8270825" cy="3090349"/>
          </a:xfrm>
          <a:prstGeom prst="rect">
            <a:avLst/>
          </a:prstGeom>
        </p:spPr>
      </p:pic>
    </p:spTree>
    <p:extLst>
      <p:ext uri="{BB962C8B-B14F-4D97-AF65-F5344CB8AC3E}">
        <p14:creationId xmlns:p14="http://schemas.microsoft.com/office/powerpoint/2010/main" val="36302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5688" y="339047"/>
            <a:ext cx="10377659" cy="6154219"/>
          </a:xfrm>
        </p:spPr>
        <p:txBody>
          <a:bodyPr>
            <a:normAutofit/>
          </a:bodyPr>
          <a:lstStyle/>
          <a:p>
            <a:pPr marL="0" indent="0">
              <a:buNone/>
            </a:pPr>
            <a:r>
              <a:rPr lang="en-US" sz="2400" b="1" u="sng" dirty="0">
                <a:solidFill>
                  <a:schemeClr val="accent1"/>
                </a:solidFill>
              </a:rPr>
              <a:t>JIRA </a:t>
            </a:r>
            <a:r>
              <a:rPr lang="en-US" sz="2400" b="1" u="sng" dirty="0" smtClean="0">
                <a:solidFill>
                  <a:schemeClr val="accent1"/>
                </a:solidFill>
              </a:rPr>
              <a:t>Dashboard</a:t>
            </a:r>
          </a:p>
          <a:p>
            <a:pPr marL="0" indent="0">
              <a:buNone/>
            </a:pPr>
            <a:endParaRPr lang="en-US" sz="2400" b="1" u="sng" dirty="0">
              <a:solidFill>
                <a:schemeClr val="accent1"/>
              </a:solidFill>
            </a:endParaRPr>
          </a:p>
        </p:txBody>
      </p:sp>
      <p:pic>
        <p:nvPicPr>
          <p:cNvPr id="4" name="Picture 3"/>
          <p:cNvPicPr>
            <a:picLocks noChangeAspect="1"/>
          </p:cNvPicPr>
          <p:nvPr/>
        </p:nvPicPr>
        <p:blipFill>
          <a:blip r:embed="rId2"/>
          <a:stretch>
            <a:fillRect/>
          </a:stretch>
        </p:blipFill>
        <p:spPr>
          <a:xfrm>
            <a:off x="2218095" y="821932"/>
            <a:ext cx="7943048" cy="5758878"/>
          </a:xfrm>
          <a:prstGeom prst="rect">
            <a:avLst/>
          </a:prstGeom>
        </p:spPr>
      </p:pic>
    </p:spTree>
    <p:extLst>
      <p:ext uri="{BB962C8B-B14F-4D97-AF65-F5344CB8AC3E}">
        <p14:creationId xmlns:p14="http://schemas.microsoft.com/office/powerpoint/2010/main" val="886788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26751" y="266700"/>
            <a:ext cx="7191910" cy="5775325"/>
          </a:xfrm>
          <a:prstGeom prst="rect">
            <a:avLst/>
          </a:prstGeom>
        </p:spPr>
      </p:pic>
    </p:spTree>
    <p:extLst>
      <p:ext uri="{BB962C8B-B14F-4D97-AF65-F5344CB8AC3E}">
        <p14:creationId xmlns:p14="http://schemas.microsoft.com/office/powerpoint/2010/main" val="854852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890445" y="307975"/>
            <a:ext cx="7664521" cy="5734050"/>
          </a:xfrm>
          <a:prstGeom prst="rect">
            <a:avLst/>
          </a:prstGeom>
        </p:spPr>
      </p:pic>
    </p:spTree>
    <p:extLst>
      <p:ext uri="{BB962C8B-B14F-4D97-AF65-F5344CB8AC3E}">
        <p14:creationId xmlns:p14="http://schemas.microsoft.com/office/powerpoint/2010/main" val="462793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44557" y="514350"/>
            <a:ext cx="7315200" cy="5527675"/>
          </a:xfrm>
          <a:prstGeom prst="rect">
            <a:avLst/>
          </a:prstGeom>
        </p:spPr>
      </p:pic>
    </p:spTree>
    <p:extLst>
      <p:ext uri="{BB962C8B-B14F-4D97-AF65-F5344CB8AC3E}">
        <p14:creationId xmlns:p14="http://schemas.microsoft.com/office/powerpoint/2010/main" val="4003495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36617" y="328613"/>
            <a:ext cx="6232966" cy="5764212"/>
          </a:xfrm>
          <a:prstGeom prst="rect">
            <a:avLst/>
          </a:prstGeom>
        </p:spPr>
      </p:pic>
    </p:spTree>
    <p:extLst>
      <p:ext uri="{BB962C8B-B14F-4D97-AF65-F5344CB8AC3E}">
        <p14:creationId xmlns:p14="http://schemas.microsoft.com/office/powerpoint/2010/main" val="10475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006" y="526474"/>
            <a:ext cx="10877357" cy="6331526"/>
          </a:xfrm>
        </p:spPr>
        <p:txBody>
          <a:bodyPr/>
          <a:lstStyle/>
          <a:p>
            <a:pPr marL="0" indent="0">
              <a:buNone/>
            </a:pPr>
            <a:r>
              <a:rPr lang="en-US" sz="2400" dirty="0"/>
              <a:t>You can either click on the item in the list or you can choose: </a:t>
            </a:r>
            <a:endParaRPr lang="en-US" sz="2400"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b="1" dirty="0" smtClean="0"/>
              <a:t>Or </a:t>
            </a:r>
            <a:r>
              <a:rPr lang="en-US" sz="2400" b="1" dirty="0"/>
              <a:t>go to the Administration-&gt;Projects menu option:</a:t>
            </a:r>
            <a:r>
              <a:rPr lang="en-US" sz="2400" dirty="0"/>
              <a:t> And then on this page, you will have an option to “Add Project</a:t>
            </a:r>
            <a:r>
              <a:rPr lang="en-US" sz="2400" dirty="0" smtClean="0"/>
              <a:t>”</a:t>
            </a:r>
          </a:p>
          <a:p>
            <a:pPr marL="0" indent="0">
              <a:buNone/>
            </a:pPr>
            <a:r>
              <a:rPr lang="en-US" sz="2400" b="1" dirty="0"/>
              <a:t>#3)</a:t>
            </a:r>
            <a:r>
              <a:rPr lang="en-US" sz="2400" dirty="0"/>
              <a:t>  Choose any of the above 3 methods to add a project. In the below window, choose the type of Project</a:t>
            </a:r>
            <a:r>
              <a:rPr lang="en-US" sz="2400" dirty="0" smtClean="0"/>
              <a:t>. </a:t>
            </a:r>
            <a:r>
              <a:rPr lang="en-US" sz="2400" dirty="0"/>
              <a:t>The Project type will determine the type of workflow your issues will go through.</a:t>
            </a:r>
            <a:endParaRPr lang="en-US" sz="2400" dirty="0" smtClean="0"/>
          </a:p>
          <a:p>
            <a:pPr marL="0" indent="0">
              <a:buNone/>
            </a:pPr>
            <a:endParaRPr lang="en-US" dirty="0" smtClean="0"/>
          </a:p>
          <a:p>
            <a:pPr marL="0" indent="0">
              <a:buNone/>
            </a:pPr>
            <a:endParaRPr lang="en-US" sz="2400" dirty="0"/>
          </a:p>
          <a:p>
            <a:pPr marL="0" indent="0">
              <a:buNone/>
            </a:pPr>
            <a:endParaRPr lang="en-US" sz="2400" dirty="0"/>
          </a:p>
          <a:p>
            <a:endParaRPr lang="en-US" dirty="0"/>
          </a:p>
        </p:txBody>
      </p:sp>
      <p:pic>
        <p:nvPicPr>
          <p:cNvPr id="5" name="Picture 2" descr="Create A 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739" y="1183120"/>
            <a:ext cx="44005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822084" y="4313959"/>
            <a:ext cx="5192279" cy="2266950"/>
          </a:xfrm>
          <a:prstGeom prst="rect">
            <a:avLst/>
          </a:prstGeom>
        </p:spPr>
      </p:pic>
    </p:spTree>
    <p:extLst>
      <p:ext uri="{BB962C8B-B14F-4D97-AF65-F5344CB8AC3E}">
        <p14:creationId xmlns:p14="http://schemas.microsoft.com/office/powerpoint/2010/main" val="15723703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49376" y="276672"/>
            <a:ext cx="5922579" cy="5867400"/>
          </a:xfrm>
          <a:prstGeom prst="rect">
            <a:avLst/>
          </a:prstGeom>
        </p:spPr>
      </p:pic>
    </p:spTree>
    <p:extLst>
      <p:ext uri="{BB962C8B-B14F-4D97-AF65-F5344CB8AC3E}">
        <p14:creationId xmlns:p14="http://schemas.microsoft.com/office/powerpoint/2010/main" val="3702909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77206" y="429419"/>
            <a:ext cx="7829550" cy="5543550"/>
          </a:xfrm>
          <a:prstGeom prst="rect">
            <a:avLst/>
          </a:prstGeom>
        </p:spPr>
      </p:pic>
    </p:spTree>
    <p:extLst>
      <p:ext uri="{BB962C8B-B14F-4D97-AF65-F5344CB8AC3E}">
        <p14:creationId xmlns:p14="http://schemas.microsoft.com/office/powerpoint/2010/main" val="3328250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51260" y="0"/>
            <a:ext cx="8083996" cy="5116530"/>
          </a:xfrm>
          <a:prstGeom prst="rect">
            <a:avLst/>
          </a:prstGeom>
        </p:spPr>
      </p:pic>
      <p:pic>
        <p:nvPicPr>
          <p:cNvPr id="5" name="Picture 4"/>
          <p:cNvPicPr>
            <a:picLocks noChangeAspect="1"/>
          </p:cNvPicPr>
          <p:nvPr/>
        </p:nvPicPr>
        <p:blipFill>
          <a:blip r:embed="rId3"/>
          <a:stretch>
            <a:fillRect/>
          </a:stretch>
        </p:blipFill>
        <p:spPr>
          <a:xfrm>
            <a:off x="1951259" y="5116530"/>
            <a:ext cx="8083997" cy="1664352"/>
          </a:xfrm>
          <a:prstGeom prst="rect">
            <a:avLst/>
          </a:prstGeom>
        </p:spPr>
      </p:pic>
    </p:spTree>
    <p:extLst>
      <p:ext uri="{BB962C8B-B14F-4D97-AF65-F5344CB8AC3E}">
        <p14:creationId xmlns:p14="http://schemas.microsoft.com/office/powerpoint/2010/main" val="391126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552" y="193965"/>
            <a:ext cx="10891211" cy="6359236"/>
          </a:xfrm>
        </p:spPr>
        <p:txBody>
          <a:bodyPr/>
          <a:lstStyle/>
          <a:p>
            <a:pPr marL="0" indent="0">
              <a:buNone/>
            </a:pPr>
            <a:r>
              <a:rPr lang="en-US" b="1" dirty="0"/>
              <a:t>#4)</a:t>
            </a:r>
            <a:r>
              <a:rPr lang="en-US" dirty="0"/>
              <a:t> Enter the Project Name, Key (once chosen cannot be changed) and assign a Project Lead (the person who is responsible for the overall project). Click Submit when done</a:t>
            </a:r>
            <a:r>
              <a:rPr lang="en-US" dirty="0" smtClean="0"/>
              <a:t>.</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b="1" dirty="0"/>
              <a:t>#5)</a:t>
            </a:r>
            <a:r>
              <a:rPr lang="en-US" dirty="0"/>
              <a:t> The project gets created and the following details are displayed. By going to the “Administration” link you will be able to configure the project (in case of an already configured project, you can edit the configurations</a:t>
            </a:r>
            <a:r>
              <a:rPr lang="en-US" dirty="0" smtClean="0"/>
              <a:t>).</a:t>
            </a:r>
          </a:p>
          <a:p>
            <a:pPr marL="0" indent="0">
              <a:buNone/>
            </a:pPr>
            <a:endParaRPr lang="en-US" dirty="0" smtClean="0"/>
          </a:p>
        </p:txBody>
      </p:sp>
      <p:pic>
        <p:nvPicPr>
          <p:cNvPr id="4" name="Picture 3"/>
          <p:cNvPicPr>
            <a:picLocks noChangeAspect="1"/>
          </p:cNvPicPr>
          <p:nvPr/>
        </p:nvPicPr>
        <p:blipFill>
          <a:blip r:embed="rId2"/>
          <a:stretch>
            <a:fillRect/>
          </a:stretch>
        </p:blipFill>
        <p:spPr>
          <a:xfrm>
            <a:off x="3018125" y="1036494"/>
            <a:ext cx="4714875" cy="2152650"/>
          </a:xfrm>
          <a:prstGeom prst="rect">
            <a:avLst/>
          </a:prstGeom>
        </p:spPr>
      </p:pic>
      <p:pic>
        <p:nvPicPr>
          <p:cNvPr id="5" name="Picture 4"/>
          <p:cNvPicPr>
            <a:picLocks noChangeAspect="1"/>
          </p:cNvPicPr>
          <p:nvPr/>
        </p:nvPicPr>
        <p:blipFill>
          <a:blip r:embed="rId3"/>
          <a:stretch>
            <a:fillRect/>
          </a:stretch>
        </p:blipFill>
        <p:spPr>
          <a:xfrm>
            <a:off x="2782599" y="4171951"/>
            <a:ext cx="5114492" cy="2381250"/>
          </a:xfrm>
          <a:prstGeom prst="rect">
            <a:avLst/>
          </a:prstGeom>
        </p:spPr>
      </p:pic>
    </p:spTree>
    <p:extLst>
      <p:ext uri="{BB962C8B-B14F-4D97-AF65-F5344CB8AC3E}">
        <p14:creationId xmlns:p14="http://schemas.microsoft.com/office/powerpoint/2010/main" val="2267895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35527"/>
            <a:ext cx="10323175" cy="5805835"/>
          </a:xfrm>
        </p:spPr>
        <p:txBody>
          <a:bodyPr/>
          <a:lstStyle/>
          <a:p>
            <a:pPr marL="0" indent="0">
              <a:buNone/>
            </a:pPr>
            <a:r>
              <a:rPr lang="en-US" sz="2400" dirty="0">
                <a:solidFill>
                  <a:schemeClr val="accent1"/>
                </a:solidFill>
              </a:rPr>
              <a:t>Configuring A Project</a:t>
            </a:r>
          </a:p>
          <a:p>
            <a:pPr marL="0" indent="0">
              <a:buNone/>
            </a:pPr>
            <a:r>
              <a:rPr lang="en-US" dirty="0" smtClean="0"/>
              <a:t/>
            </a:r>
            <a:br>
              <a:rPr lang="en-US" dirty="0" smtClean="0"/>
            </a:br>
            <a:r>
              <a:rPr lang="en-US" dirty="0" smtClean="0"/>
              <a:t>As </a:t>
            </a:r>
            <a:r>
              <a:rPr lang="en-US" dirty="0"/>
              <a:t>you can see below, you can choose the </a:t>
            </a:r>
            <a:r>
              <a:rPr lang="en-US" dirty="0">
                <a:hlinkClick r:id="rId2" tooltip="Adding defects in JIRA"/>
              </a:rPr>
              <a:t>issue types</a:t>
            </a:r>
            <a:r>
              <a:rPr lang="en-US" dirty="0"/>
              <a:t> that need to show up, the </a:t>
            </a:r>
            <a:r>
              <a:rPr lang="en-US" dirty="0">
                <a:hlinkClick r:id="rId3" tooltip="Workflows Progress in JIRA"/>
              </a:rPr>
              <a:t>workflow that the project follows</a:t>
            </a:r>
            <a:r>
              <a:rPr lang="en-US" dirty="0"/>
              <a:t>, versions and components, people involved and the level of access permissions they have, etc. </a:t>
            </a:r>
            <a:endParaRPr lang="en-US" dirty="0" smtClean="0"/>
          </a:p>
          <a:p>
            <a:pPr marL="0" indent="0">
              <a:buNone/>
            </a:pPr>
            <a:endParaRPr lang="en-US"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4"/>
          <a:stretch>
            <a:fillRect/>
          </a:stretch>
        </p:blipFill>
        <p:spPr>
          <a:xfrm>
            <a:off x="1807152" y="2317087"/>
            <a:ext cx="6610350" cy="3724275"/>
          </a:xfrm>
          <a:prstGeom prst="rect">
            <a:avLst/>
          </a:prstGeom>
        </p:spPr>
      </p:pic>
    </p:spTree>
    <p:extLst>
      <p:ext uri="{BB962C8B-B14F-4D97-AF65-F5344CB8AC3E}">
        <p14:creationId xmlns:p14="http://schemas.microsoft.com/office/powerpoint/2010/main" val="36595812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77091"/>
            <a:ext cx="10960484" cy="6165273"/>
          </a:xfrm>
        </p:spPr>
        <p:txBody>
          <a:bodyPr>
            <a:noAutofit/>
          </a:bodyPr>
          <a:lstStyle/>
          <a:p>
            <a:pPr marL="0" indent="0">
              <a:buNone/>
            </a:pPr>
            <a:r>
              <a:rPr lang="en-US" sz="2400" b="1" u="sng" dirty="0">
                <a:solidFill>
                  <a:schemeClr val="accent1"/>
                </a:solidFill>
              </a:rPr>
              <a:t>User </a:t>
            </a:r>
            <a:r>
              <a:rPr lang="en-US" sz="2400" b="1" u="sng" dirty="0" smtClean="0">
                <a:solidFill>
                  <a:schemeClr val="accent1"/>
                </a:solidFill>
              </a:rPr>
              <a:t>Management </a:t>
            </a:r>
            <a:r>
              <a:rPr lang="en-US" sz="2400" b="1" u="sng" dirty="0">
                <a:solidFill>
                  <a:schemeClr val="accent1"/>
                </a:solidFill>
              </a:rPr>
              <a:t>In </a:t>
            </a:r>
            <a:r>
              <a:rPr lang="en-US" sz="2400" b="1" u="sng" dirty="0" smtClean="0">
                <a:solidFill>
                  <a:schemeClr val="accent1"/>
                </a:solidFill>
              </a:rPr>
              <a:t>JIRA</a:t>
            </a:r>
          </a:p>
          <a:p>
            <a:r>
              <a:rPr lang="en-US" sz="2400" dirty="0"/>
              <a:t>User creation is the most important part of the User Management process, it is not limited to just that.</a:t>
            </a:r>
          </a:p>
          <a:p>
            <a:r>
              <a:rPr lang="en-US" sz="2400" b="1" dirty="0"/>
              <a:t>The important user-related activities performed by a JIRA Admin are:</a:t>
            </a:r>
            <a:endParaRPr lang="en-US" sz="2400" dirty="0"/>
          </a:p>
          <a:p>
            <a:r>
              <a:rPr lang="en-US" sz="2400" dirty="0"/>
              <a:t>Edit a particular user information</a:t>
            </a:r>
          </a:p>
          <a:p>
            <a:r>
              <a:rPr lang="en-US" sz="2400" dirty="0"/>
              <a:t>Delete a user</a:t>
            </a:r>
          </a:p>
          <a:p>
            <a:r>
              <a:rPr lang="en-US" sz="2400" dirty="0"/>
              <a:t>Creating users groups</a:t>
            </a:r>
          </a:p>
          <a:p>
            <a:r>
              <a:rPr lang="en-US" sz="2400" dirty="0"/>
              <a:t>Creating Roles</a:t>
            </a:r>
          </a:p>
          <a:p>
            <a:r>
              <a:rPr lang="en-US" sz="2400" dirty="0"/>
              <a:t>Permissions</a:t>
            </a:r>
          </a:p>
          <a:p>
            <a:r>
              <a:rPr lang="en-US" sz="2400" dirty="0"/>
              <a:t>Setting Preferences</a:t>
            </a:r>
          </a:p>
          <a:p>
            <a:r>
              <a:rPr lang="en-US" sz="2400" dirty="0"/>
              <a:t>We will see the creations, deleting and editing of an issue in detail below.</a:t>
            </a:r>
          </a:p>
          <a:p>
            <a:pPr marL="0" indent="0">
              <a:buNone/>
            </a:pPr>
            <a:endParaRPr lang="en-US" sz="2400" dirty="0">
              <a:solidFill>
                <a:schemeClr val="accent1"/>
              </a:solidFill>
            </a:endParaRPr>
          </a:p>
        </p:txBody>
      </p:sp>
    </p:spTree>
    <p:extLst>
      <p:ext uri="{BB962C8B-B14F-4D97-AF65-F5344CB8AC3E}">
        <p14:creationId xmlns:p14="http://schemas.microsoft.com/office/powerpoint/2010/main" val="2664242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3F4CD4F9043C4996E816C1F7CF6100" ma:contentTypeVersion="9" ma:contentTypeDescription="Create a new document." ma:contentTypeScope="" ma:versionID="c9afc868fdd39e0f0968a562d7091896">
  <xsd:schema xmlns:xsd="http://www.w3.org/2001/XMLSchema" xmlns:xs="http://www.w3.org/2001/XMLSchema" xmlns:p="http://schemas.microsoft.com/office/2006/metadata/properties" xmlns:ns3="7ceea238-4141-434b-9c42-935ea0d57733" xmlns:ns4="f0a5b399-f22a-4c7f-8ca2-b5bb2344665e" targetNamespace="http://schemas.microsoft.com/office/2006/metadata/properties" ma:root="true" ma:fieldsID="590ecd70b5d4a0678cf5b5951885e9af" ns3:_="" ns4:_="">
    <xsd:import namespace="7ceea238-4141-434b-9c42-935ea0d57733"/>
    <xsd:import namespace="f0a5b399-f22a-4c7f-8ca2-b5bb2344665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eea238-4141-434b-9c42-935ea0d577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a5b399-f22a-4c7f-8ca2-b5bb2344665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C27357-09CE-4BE4-863E-79896DF0D4DA}">
  <ds:schemaRefs>
    <ds:schemaRef ds:uri="http://schemas.microsoft.com/sharepoint/v3/contenttype/forms"/>
  </ds:schemaRefs>
</ds:datastoreItem>
</file>

<file path=customXml/itemProps2.xml><?xml version="1.0" encoding="utf-8"?>
<ds:datastoreItem xmlns:ds="http://schemas.openxmlformats.org/officeDocument/2006/customXml" ds:itemID="{5D541550-BCCA-4AA2-9A3C-ED3F09DA9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eea238-4141-434b-9c42-935ea0d57733"/>
    <ds:schemaRef ds:uri="f0a5b399-f22a-4c7f-8ca2-b5bb234466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EF36B7-26C3-4259-839B-552929CCB1ED}">
  <ds:schemaRefs>
    <ds:schemaRef ds:uri="http://schemas.microsoft.com/office/2006/metadata/properties"/>
    <ds:schemaRef ds:uri="7ceea238-4141-434b-9c42-935ea0d57733"/>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f0a5b399-f22a-4c7f-8ca2-b5bb2344665e"/>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1749</TotalTime>
  <Words>2519</Words>
  <Application>Microsoft Office PowerPoint</Application>
  <PresentationFormat>Widescreen</PresentationFormat>
  <Paragraphs>307</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Trebuchet MS</vt:lpstr>
      <vt:lpstr>Wingdings</vt:lpstr>
      <vt:lpstr>Wingdings 3</vt:lpstr>
      <vt:lpstr>Facet</vt:lpstr>
      <vt:lpstr>PowerPoint Presentation</vt:lpstr>
      <vt:lpstr>Table of Contents</vt:lpstr>
      <vt:lpstr>What is JIRA?  Atlassian JIRA is an issue and project tracking software to plan, track and manage your projects. JIRA is mainly used by agile development teams to customize your workflows, team collaboration, and release software with confidence  Basics Of JIRA Tool: JIRA in its entirety is based on 3 concepts.          Issue: Every task, bug, enhancement request;basically anything to be created and tracked is considered an Issue. Project: A collection of issues Workflow: A workflow is simply the series of steps an issue goes through starting from creation to completion.</vt:lpstr>
      <vt:lpstr>PowerPoint Presentation</vt:lpstr>
      <vt:lpstr>JIRA Admin And User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Hariharan, Aishwarya (Cognizant)</dc:creator>
  <cp:lastModifiedBy>Hariharan, Aishwarya (Cognizant)</cp:lastModifiedBy>
  <cp:revision>49</cp:revision>
  <dcterms:created xsi:type="dcterms:W3CDTF">2020-08-12T13:49:04Z</dcterms:created>
  <dcterms:modified xsi:type="dcterms:W3CDTF">2020-08-21T13:31:12Z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0x010100B53F4CD4F9043C4996E816C1F7CF6100</vt:lpwstr>
  </property>
</Properties>
</file>